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1887200" cy="6858000"/>
  <p:notesSz cx="6858000" cy="9144000"/>
  <p:embeddedFontLst>
    <p:embeddedFont>
      <p:font typeface="Times New Roman" charset="1" panose="02030502070405020303"/>
      <p:regular r:id="rId26"/>
    </p:embeddedFont>
    <p:embeddedFont>
      <p:font typeface="Times New Roman Bold" charset="1" panose="02030802070405020303"/>
      <p:regular r:id="rId27"/>
    </p:embeddedFont>
    <p:embeddedFont>
      <p:font typeface="Arial Bold" charset="1" panose="020B0802020202020204"/>
      <p:regular r:id="rId28"/>
    </p:embeddedFont>
    <p:embeddedFont>
      <p:font typeface="Garet Bold" charset="1" panose="00000000000000000000"/>
      <p:regular r:id="rId29"/>
    </p:embeddedFont>
    <p:embeddedFont>
      <p:font typeface="Canva Sans" charset="1" panose="020B0503030501040103"/>
      <p:regular r:id="rId30"/>
    </p:embeddedFont>
    <p:embeddedFont>
      <p:font typeface="Canva Sans Bold" charset="1" panose="020B0803030501040103"/>
      <p:regular r:id="rId31"/>
    </p:embeddedFont>
    <p:embeddedFont>
      <p:font typeface="Poppins Bold" charset="1" panose="00000800000000000000"/>
      <p:regular r:id="rId32"/>
    </p:embeddedFont>
    <p:embeddedFont>
      <p:font typeface="Arial" charset="1" panose="020B0502020202020204"/>
      <p:regular r:id="rId33"/>
    </p:embeddedFont>
    <p:embeddedFont>
      <p:font typeface="Cambria" charset="1" panose="0204050305040603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notesSlides/notesSlide2.xml" Type="http://schemas.openxmlformats.org/officeDocument/2006/relationships/notesSlide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6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9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2" Target="../media/image6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6895">
            <a:off x="1655409" y="1514355"/>
            <a:ext cx="8423742" cy="0"/>
          </a:xfrm>
          <a:prstGeom prst="line">
            <a:avLst/>
          </a:prstGeom>
          <a:ln cap="rnd" w="28575">
            <a:solidFill>
              <a:srgbClr val="00B0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94800" y="477012"/>
            <a:ext cx="11097600" cy="295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Pimpri Chinchwad Education Trust (PCET)</a:t>
            </a:r>
          </a:p>
          <a:p>
            <a:pPr algn="ctr">
              <a:lnSpc>
                <a:spcPts val="3024"/>
              </a:lnSpc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Pimpri Chinchwad College of Engineering</a:t>
            </a:r>
          </a:p>
          <a:p>
            <a:pPr algn="ctr">
              <a:lnSpc>
                <a:spcPts val="1512"/>
              </a:lnSpc>
            </a:pPr>
            <a:r>
              <a:rPr lang="en-US" sz="1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ISO 9001:2015 Certified Institute, NBA Accredited, Accredited by NAAC with ‘A’ grade</a:t>
            </a:r>
          </a:p>
          <a:p>
            <a:pPr algn="l">
              <a:lnSpc>
                <a:spcPts val="1679"/>
              </a:lnSpc>
            </a:pPr>
          </a:p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Department of Information Technology</a:t>
            </a:r>
          </a:p>
          <a:p>
            <a:pPr algn="ctr">
              <a:lnSpc>
                <a:spcPts val="2879"/>
              </a:lnSpc>
            </a:pPr>
          </a:p>
          <a:p>
            <a:pPr algn="ctr">
              <a:lnSpc>
                <a:spcPts val="2879"/>
              </a:lnSpc>
            </a:pPr>
          </a:p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AgriHelp: 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Unified AI-Driven Platform for 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Agriculture and Sustainable Farming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66800" y="457200"/>
            <a:ext cx="1066800" cy="838200"/>
            <a:chOff x="0" y="0"/>
            <a:chExt cx="1422400" cy="1117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2400" cy="1117600"/>
            </a:xfrm>
            <a:custGeom>
              <a:avLst/>
              <a:gdLst/>
              <a:ahLst/>
              <a:cxnLst/>
              <a:rect r="r" b="b" t="t" l="l"/>
              <a:pathLst>
                <a:path h="1117600" w="1422400">
                  <a:moveTo>
                    <a:pt x="0" y="0"/>
                  </a:moveTo>
                  <a:lnTo>
                    <a:pt x="1422400" y="0"/>
                  </a:lnTo>
                  <a:lnTo>
                    <a:pt x="1422400" y="1117600"/>
                  </a:lnTo>
                  <a:lnTo>
                    <a:pt x="0" y="1117600"/>
                  </a:lnTo>
                  <a:close/>
                </a:path>
              </a:pathLst>
            </a:custGeom>
            <a:blipFill>
              <a:blip r:embed="rId3"/>
              <a:stretch>
                <a:fillRect l="0" t="-17" r="0" b="-1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738350" y="382075"/>
            <a:ext cx="834775" cy="838200"/>
          </a:xfrm>
          <a:custGeom>
            <a:avLst/>
            <a:gdLst/>
            <a:ahLst/>
            <a:cxnLst/>
            <a:rect r="r" b="b" t="t" l="l"/>
            <a:pathLst>
              <a:path h="838200" w="834775">
                <a:moveTo>
                  <a:pt x="0" y="0"/>
                </a:moveTo>
                <a:lnTo>
                  <a:pt x="834775" y="0"/>
                </a:lnTo>
                <a:lnTo>
                  <a:pt x="834775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20" r="0" b="-862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1185" y="3807375"/>
            <a:ext cx="4958348" cy="203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23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Presented By</a:t>
            </a:r>
          </a:p>
          <a:p>
            <a:pPr algn="ctr">
              <a:lnSpc>
                <a:spcPts val="2158"/>
              </a:lnSpc>
            </a:pPr>
          </a:p>
          <a:p>
            <a:pPr algn="just">
              <a:lnSpc>
                <a:spcPts val="2775"/>
              </a:lnSpc>
            </a:pPr>
            <a:r>
              <a:rPr lang="en-US" b="true" sz="23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 of Students       (PRN No) </a:t>
            </a:r>
          </a:p>
          <a:p>
            <a:pPr algn="just">
              <a:lnSpc>
                <a:spcPts val="2775"/>
              </a:lnSpc>
            </a:pPr>
            <a:r>
              <a:rPr lang="en-US" b="true" sz="23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Vaibhav Ambhore       121B1F002</a:t>
            </a:r>
          </a:p>
          <a:p>
            <a:pPr algn="just">
              <a:lnSpc>
                <a:spcPts val="2775"/>
              </a:lnSpc>
            </a:pPr>
            <a:r>
              <a:rPr lang="en-US" b="true" sz="23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Pragati Gadkar          121B1F029</a:t>
            </a:r>
          </a:p>
          <a:p>
            <a:pPr algn="just">
              <a:lnSpc>
                <a:spcPts val="2775"/>
              </a:lnSpc>
            </a:pPr>
            <a:r>
              <a:rPr lang="en-US" b="true" sz="23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Esha Govardhan         121B1F033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44450" y="4026450"/>
            <a:ext cx="3624184" cy="154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2"/>
              </a:lnSpc>
            </a:pPr>
            <a:r>
              <a:rPr lang="en-US" b="true" sz="2669">
                <a:solidFill>
                  <a:srgbClr val="0000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266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Guided By</a:t>
            </a:r>
          </a:p>
          <a:p>
            <a:pPr algn="just">
              <a:lnSpc>
                <a:spcPts val="2242"/>
              </a:lnSpc>
            </a:pPr>
          </a:p>
          <a:p>
            <a:pPr algn="just">
              <a:lnSpc>
                <a:spcPts val="3202"/>
              </a:lnSpc>
            </a:pPr>
            <a:r>
              <a:rPr lang="en-US" b="true" sz="26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 of Guide</a:t>
            </a:r>
          </a:p>
          <a:p>
            <a:pPr algn="just">
              <a:lnSpc>
                <a:spcPts val="3202"/>
              </a:lnSpc>
            </a:pPr>
            <a:r>
              <a:rPr lang="en-US" b="true" sz="26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Dr. Roshani Raut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87200" cy="6858000"/>
          </a:xfrm>
          <a:custGeom>
            <a:avLst/>
            <a:gdLst/>
            <a:ahLst/>
            <a:cxnLst/>
            <a:rect r="r" b="b" t="t" l="l"/>
            <a:pathLst>
              <a:path h="6858000" w="11887200">
                <a:moveTo>
                  <a:pt x="0" y="0"/>
                </a:moveTo>
                <a:lnTo>
                  <a:pt x="11887200" y="0"/>
                </a:lnTo>
                <a:lnTo>
                  <a:pt x="11887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957" r="-19424" b="-189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0" y="-5029200"/>
            <a:ext cx="11887200" cy="11887200"/>
          </a:xfrm>
          <a:custGeom>
            <a:avLst/>
            <a:gdLst/>
            <a:ahLst/>
            <a:cxnLst/>
            <a:rect r="r" b="b" t="t" l="l"/>
            <a:pathLst>
              <a:path h="11887200" w="11887200">
                <a:moveTo>
                  <a:pt x="0" y="0"/>
                </a:moveTo>
                <a:lnTo>
                  <a:pt x="11887200" y="0"/>
                </a:lnTo>
                <a:lnTo>
                  <a:pt x="118872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6186">
            <a:off x="-1194136" y="4494170"/>
            <a:ext cx="3725581" cy="4033106"/>
          </a:xfrm>
          <a:custGeom>
            <a:avLst/>
            <a:gdLst/>
            <a:ahLst/>
            <a:cxnLst/>
            <a:rect r="r" b="b" t="t" l="l"/>
            <a:pathLst>
              <a:path h="4033106" w="3725581">
                <a:moveTo>
                  <a:pt x="0" y="0"/>
                </a:moveTo>
                <a:lnTo>
                  <a:pt x="3725582" y="0"/>
                </a:lnTo>
                <a:lnTo>
                  <a:pt x="3725582" y="4033106"/>
                </a:lnTo>
                <a:lnTo>
                  <a:pt x="0" y="403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703857">
            <a:off x="9246279" y="-1299625"/>
            <a:ext cx="3876173" cy="4271265"/>
          </a:xfrm>
          <a:custGeom>
            <a:avLst/>
            <a:gdLst/>
            <a:ahLst/>
            <a:cxnLst/>
            <a:rect r="r" b="b" t="t" l="l"/>
            <a:pathLst>
              <a:path h="4271265" w="3876173">
                <a:moveTo>
                  <a:pt x="0" y="0"/>
                </a:moveTo>
                <a:lnTo>
                  <a:pt x="3876173" y="0"/>
                </a:lnTo>
                <a:lnTo>
                  <a:pt x="3876173" y="4271265"/>
                </a:lnTo>
                <a:lnTo>
                  <a:pt x="0" y="427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4332" y="1130610"/>
            <a:ext cx="2385413" cy="1691045"/>
          </a:xfrm>
          <a:custGeom>
            <a:avLst/>
            <a:gdLst/>
            <a:ahLst/>
            <a:cxnLst/>
            <a:rect r="r" b="b" t="t" l="l"/>
            <a:pathLst>
              <a:path h="1691045" w="2385413">
                <a:moveTo>
                  <a:pt x="0" y="0"/>
                </a:moveTo>
                <a:lnTo>
                  <a:pt x="2385413" y="0"/>
                </a:lnTo>
                <a:lnTo>
                  <a:pt x="2385413" y="1691045"/>
                </a:lnTo>
                <a:lnTo>
                  <a:pt x="0" y="1691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48919" y="1115660"/>
            <a:ext cx="2239094" cy="1693254"/>
          </a:xfrm>
          <a:custGeom>
            <a:avLst/>
            <a:gdLst/>
            <a:ahLst/>
            <a:cxnLst/>
            <a:rect r="r" b="b" t="t" l="l"/>
            <a:pathLst>
              <a:path h="1693254" w="2239094">
                <a:moveTo>
                  <a:pt x="0" y="0"/>
                </a:moveTo>
                <a:lnTo>
                  <a:pt x="2239095" y="0"/>
                </a:lnTo>
                <a:lnTo>
                  <a:pt x="2239095" y="1693254"/>
                </a:lnTo>
                <a:lnTo>
                  <a:pt x="0" y="1693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773" t="0" r="-2877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01570" y="4857238"/>
            <a:ext cx="2407218" cy="1725930"/>
          </a:xfrm>
          <a:custGeom>
            <a:avLst/>
            <a:gdLst/>
            <a:ahLst/>
            <a:cxnLst/>
            <a:rect r="r" b="b" t="t" l="l"/>
            <a:pathLst>
              <a:path h="1725930" w="2407218">
                <a:moveTo>
                  <a:pt x="0" y="0"/>
                </a:moveTo>
                <a:lnTo>
                  <a:pt x="2407218" y="0"/>
                </a:lnTo>
                <a:lnTo>
                  <a:pt x="2407218" y="1725930"/>
                </a:lnTo>
                <a:lnTo>
                  <a:pt x="0" y="17259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2097039" y="2821655"/>
            <a:ext cx="0" cy="43604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10" id="10"/>
          <p:cNvGrpSpPr/>
          <p:nvPr/>
        </p:nvGrpSpPr>
        <p:grpSpPr>
          <a:xfrm rot="0">
            <a:off x="395555" y="3257703"/>
            <a:ext cx="3402968" cy="3389570"/>
            <a:chOff x="0" y="0"/>
            <a:chExt cx="1344382" cy="13390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4382" cy="1339089"/>
            </a:xfrm>
            <a:custGeom>
              <a:avLst/>
              <a:gdLst/>
              <a:ahLst/>
              <a:cxnLst/>
              <a:rect r="r" b="b" t="t" l="l"/>
              <a:pathLst>
                <a:path h="1339089" w="1344382">
                  <a:moveTo>
                    <a:pt x="77352" y="0"/>
                  </a:moveTo>
                  <a:lnTo>
                    <a:pt x="1267031" y="0"/>
                  </a:lnTo>
                  <a:cubicBezTo>
                    <a:pt x="1287546" y="0"/>
                    <a:pt x="1307220" y="8150"/>
                    <a:pt x="1321726" y="22656"/>
                  </a:cubicBezTo>
                  <a:cubicBezTo>
                    <a:pt x="1336233" y="37162"/>
                    <a:pt x="1344382" y="56837"/>
                    <a:pt x="1344382" y="77352"/>
                  </a:cubicBezTo>
                  <a:lnTo>
                    <a:pt x="1344382" y="1261738"/>
                  </a:lnTo>
                  <a:cubicBezTo>
                    <a:pt x="1344382" y="1304458"/>
                    <a:pt x="1309751" y="1339089"/>
                    <a:pt x="1267031" y="1339089"/>
                  </a:cubicBezTo>
                  <a:lnTo>
                    <a:pt x="77352" y="1339089"/>
                  </a:lnTo>
                  <a:cubicBezTo>
                    <a:pt x="56837" y="1339089"/>
                    <a:pt x="37162" y="1330940"/>
                    <a:pt x="22656" y="1316434"/>
                  </a:cubicBezTo>
                  <a:cubicBezTo>
                    <a:pt x="8150" y="1301927"/>
                    <a:pt x="0" y="1282253"/>
                    <a:pt x="0" y="1261738"/>
                  </a:cubicBezTo>
                  <a:lnTo>
                    <a:pt x="0" y="77352"/>
                  </a:lnTo>
                  <a:cubicBezTo>
                    <a:pt x="0" y="56837"/>
                    <a:pt x="8150" y="37162"/>
                    <a:pt x="22656" y="22656"/>
                  </a:cubicBezTo>
                  <a:cubicBezTo>
                    <a:pt x="37162" y="8150"/>
                    <a:pt x="56837" y="0"/>
                    <a:pt x="77352" y="0"/>
                  </a:cubicBezTo>
                  <a:close/>
                </a:path>
              </a:pathLst>
            </a:custGeom>
            <a:solidFill>
              <a:srgbClr val="C3F4F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44382" cy="1367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434621" y="443586"/>
            <a:ext cx="7045091" cy="65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6"/>
              </a:lnSpc>
              <a:spcBef>
                <a:spcPct val="0"/>
              </a:spcBef>
            </a:pPr>
            <a:r>
              <a:rPr lang="en-US" b="true" sz="5189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ALGORITHMS USED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905179" y="4484649"/>
            <a:ext cx="0" cy="37258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5" id="15"/>
          <p:cNvSpPr/>
          <p:nvPr/>
        </p:nvSpPr>
        <p:spPr>
          <a:xfrm>
            <a:off x="9768467" y="2808914"/>
            <a:ext cx="0" cy="44878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395555" y="3331333"/>
            <a:ext cx="3402968" cy="302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</a:t>
            </a:r>
            <a:r>
              <a:rPr lang="en-US" b="true" sz="1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orest</a:t>
            </a:r>
          </a:p>
          <a:p>
            <a:pPr algn="l" marL="280674" indent="-140337" lvl="1">
              <a:lnSpc>
                <a:spcPts val="1820"/>
              </a:lnSpc>
              <a:buAutoNum type="arabicPeriod" startAt="1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Type: Ensemble ML Algorithm</a:t>
            </a:r>
          </a:p>
          <a:p>
            <a:pPr algn="l" marL="302264" indent="-151132" lvl="1">
              <a:lnSpc>
                <a:spcPts val="1960"/>
              </a:lnSpc>
              <a:buAutoNum type="arabicPeriod" startAt="1"/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it Works: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Builds multiple decision trees on random subsets of the data.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Final prediction is made by majority voting (classification).</a:t>
            </a:r>
          </a:p>
          <a:p>
            <a:pPr algn="l" marL="302264" indent="-151132" lvl="1">
              <a:lnSpc>
                <a:spcPts val="1960"/>
              </a:lnSpc>
              <a:buAutoNum type="arabicPeriod" startAt="1"/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Advantages: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Handles categorical &amp; numerical data.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Reduces overfitting by averaging across trees.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Ranks feature importance (e.g., N, P, K, pH).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030247" y="1095079"/>
            <a:ext cx="3749863" cy="3389570"/>
            <a:chOff x="0" y="0"/>
            <a:chExt cx="1481427" cy="13390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81428" cy="1339089"/>
            </a:xfrm>
            <a:custGeom>
              <a:avLst/>
              <a:gdLst/>
              <a:ahLst/>
              <a:cxnLst/>
              <a:rect r="r" b="b" t="t" l="l"/>
              <a:pathLst>
                <a:path h="1339089" w="1481428">
                  <a:moveTo>
                    <a:pt x="70196" y="0"/>
                  </a:moveTo>
                  <a:lnTo>
                    <a:pt x="1411231" y="0"/>
                  </a:lnTo>
                  <a:cubicBezTo>
                    <a:pt x="1429849" y="0"/>
                    <a:pt x="1447703" y="7396"/>
                    <a:pt x="1460868" y="20560"/>
                  </a:cubicBezTo>
                  <a:cubicBezTo>
                    <a:pt x="1474032" y="33724"/>
                    <a:pt x="1481428" y="51579"/>
                    <a:pt x="1481428" y="70196"/>
                  </a:cubicBezTo>
                  <a:lnTo>
                    <a:pt x="1481428" y="1268893"/>
                  </a:lnTo>
                  <a:cubicBezTo>
                    <a:pt x="1481428" y="1307662"/>
                    <a:pt x="1450000" y="1339089"/>
                    <a:pt x="1411231" y="1339089"/>
                  </a:cubicBezTo>
                  <a:lnTo>
                    <a:pt x="70196" y="1339089"/>
                  </a:lnTo>
                  <a:cubicBezTo>
                    <a:pt x="51579" y="1339089"/>
                    <a:pt x="33724" y="1331694"/>
                    <a:pt x="20560" y="1318529"/>
                  </a:cubicBezTo>
                  <a:cubicBezTo>
                    <a:pt x="7396" y="1305365"/>
                    <a:pt x="0" y="1287511"/>
                    <a:pt x="0" y="1268893"/>
                  </a:cubicBezTo>
                  <a:lnTo>
                    <a:pt x="0" y="70196"/>
                  </a:lnTo>
                  <a:cubicBezTo>
                    <a:pt x="0" y="51579"/>
                    <a:pt x="7396" y="33724"/>
                    <a:pt x="20560" y="20560"/>
                  </a:cubicBezTo>
                  <a:cubicBezTo>
                    <a:pt x="33724" y="7396"/>
                    <a:pt x="51579" y="0"/>
                    <a:pt x="70196" y="0"/>
                  </a:cubicBezTo>
                  <a:close/>
                </a:path>
              </a:pathLst>
            </a:custGeom>
            <a:solidFill>
              <a:srgbClr val="C3F4F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481427" cy="1367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030247" y="1168710"/>
            <a:ext cx="3749863" cy="325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b="true" sz="1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esNet50</a:t>
            </a:r>
          </a:p>
          <a:p>
            <a:pPr algn="l" marL="280674" indent="-140337" lvl="1">
              <a:lnSpc>
                <a:spcPts val="1820"/>
              </a:lnSpc>
              <a:buAutoNum type="arabicPeriod" startAt="1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Type: Deep Convolutional Neural Network (50 layers)</a:t>
            </a:r>
          </a:p>
          <a:p>
            <a:pPr algn="l" marL="302264" indent="-151132" lvl="1">
              <a:lnSpc>
                <a:spcPts val="1960"/>
              </a:lnSpc>
              <a:buAutoNum type="arabicPeriod" startAt="1"/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it Works: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</a:t>
            </a: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residual connections (skip connections) to prevent vanishing gradient problems in deep networks.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Pretrained on ImageNet; fine-tuned for plant diseases.</a:t>
            </a:r>
          </a:p>
          <a:p>
            <a:pPr algn="l" marL="302264" indent="-151132" lvl="1">
              <a:lnSpc>
                <a:spcPts val="1960"/>
              </a:lnSpc>
              <a:buAutoNum type="arabicPeriod" startAt="1"/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Advantages: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 accuracy even with limited agricultural image data.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Learns complex disease patterns from leaf textures and colors.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030085" y="3257703"/>
            <a:ext cx="3476763" cy="3389570"/>
            <a:chOff x="0" y="0"/>
            <a:chExt cx="1373536" cy="13390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73536" cy="1339089"/>
            </a:xfrm>
            <a:custGeom>
              <a:avLst/>
              <a:gdLst/>
              <a:ahLst/>
              <a:cxnLst/>
              <a:rect r="r" b="b" t="t" l="l"/>
              <a:pathLst>
                <a:path h="1339089" w="1373536">
                  <a:moveTo>
                    <a:pt x="75710" y="0"/>
                  </a:moveTo>
                  <a:lnTo>
                    <a:pt x="1297826" y="0"/>
                  </a:lnTo>
                  <a:cubicBezTo>
                    <a:pt x="1339640" y="0"/>
                    <a:pt x="1373536" y="33896"/>
                    <a:pt x="1373536" y="75710"/>
                  </a:cubicBezTo>
                  <a:lnTo>
                    <a:pt x="1373536" y="1263380"/>
                  </a:lnTo>
                  <a:cubicBezTo>
                    <a:pt x="1373536" y="1305193"/>
                    <a:pt x="1339640" y="1339089"/>
                    <a:pt x="1297826" y="1339089"/>
                  </a:cubicBezTo>
                  <a:lnTo>
                    <a:pt x="75710" y="1339089"/>
                  </a:lnTo>
                  <a:cubicBezTo>
                    <a:pt x="33896" y="1339089"/>
                    <a:pt x="0" y="1305193"/>
                    <a:pt x="0" y="1263380"/>
                  </a:cubicBezTo>
                  <a:lnTo>
                    <a:pt x="0" y="75710"/>
                  </a:lnTo>
                  <a:cubicBezTo>
                    <a:pt x="0" y="33896"/>
                    <a:pt x="33896" y="0"/>
                    <a:pt x="75710" y="0"/>
                  </a:cubicBezTo>
                  <a:close/>
                </a:path>
              </a:pathLst>
            </a:custGeom>
            <a:solidFill>
              <a:srgbClr val="C3F4F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373536" cy="1367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082929" y="3331333"/>
            <a:ext cx="3254793" cy="325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b="true" sz="1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</a:t>
            </a:r>
            <a:r>
              <a:rPr lang="en-US" b="true" sz="1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eNetV2</a:t>
            </a:r>
          </a:p>
          <a:p>
            <a:pPr algn="l" marL="280674" indent="-140337" lvl="1">
              <a:lnSpc>
                <a:spcPts val="1820"/>
              </a:lnSpc>
              <a:buAutoNum type="arabicPeriod" startAt="1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Type: Lightweight Convolutional Neural Network</a:t>
            </a:r>
          </a:p>
          <a:p>
            <a:pPr algn="l" marL="302264" indent="-151132" lvl="1">
              <a:lnSpc>
                <a:spcPts val="1960"/>
              </a:lnSpc>
              <a:buAutoNum type="arabicPeriod" startAt="1"/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it Works: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</a:t>
            </a: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depthwise separable convolutions to reduce model size and computation.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Designed for mobile/web deployment with fast inference.</a:t>
            </a:r>
          </a:p>
          <a:p>
            <a:pPr algn="l" marL="302264" indent="-151132" lvl="1">
              <a:lnSpc>
                <a:spcPts val="1960"/>
              </a:lnSpc>
              <a:buAutoNum type="arabicPeriod" startAt="1"/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Advantages: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</a:t>
            </a: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icient and fast.</a:t>
            </a:r>
          </a:p>
          <a:p>
            <a:pPr algn="l" marL="280674" indent="-140337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Performs well even on resource-constrained devices like mobile phones or web apps.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69005" y="675480"/>
            <a:ext cx="499080" cy="39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87200" cy="6858000"/>
          </a:xfrm>
          <a:custGeom>
            <a:avLst/>
            <a:gdLst/>
            <a:ahLst/>
            <a:cxnLst/>
            <a:rect r="r" b="b" t="t" l="l"/>
            <a:pathLst>
              <a:path h="6858000" w="11887200">
                <a:moveTo>
                  <a:pt x="0" y="0"/>
                </a:moveTo>
                <a:lnTo>
                  <a:pt x="11887200" y="0"/>
                </a:lnTo>
                <a:lnTo>
                  <a:pt x="11887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95" t="-22650" r="-904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01526" y="-6471882"/>
            <a:ext cx="5996270" cy="7533709"/>
            <a:chOff x="0" y="0"/>
            <a:chExt cx="2429638" cy="3052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29638" cy="3052595"/>
            </a:xfrm>
            <a:custGeom>
              <a:avLst/>
              <a:gdLst/>
              <a:ahLst/>
              <a:cxnLst/>
              <a:rect r="r" b="b" t="t" l="l"/>
              <a:pathLst>
                <a:path h="3052595" w="2429638">
                  <a:moveTo>
                    <a:pt x="40025" y="0"/>
                  </a:moveTo>
                  <a:lnTo>
                    <a:pt x="2389613" y="0"/>
                  </a:lnTo>
                  <a:cubicBezTo>
                    <a:pt x="2411718" y="0"/>
                    <a:pt x="2429638" y="17920"/>
                    <a:pt x="2429638" y="40025"/>
                  </a:cubicBezTo>
                  <a:lnTo>
                    <a:pt x="2429638" y="3012570"/>
                  </a:lnTo>
                  <a:cubicBezTo>
                    <a:pt x="2429638" y="3023185"/>
                    <a:pt x="2425421" y="3033366"/>
                    <a:pt x="2417915" y="3040872"/>
                  </a:cubicBezTo>
                  <a:cubicBezTo>
                    <a:pt x="2410409" y="3048378"/>
                    <a:pt x="2400228" y="3052595"/>
                    <a:pt x="2389613" y="3052595"/>
                  </a:cubicBezTo>
                  <a:lnTo>
                    <a:pt x="40025" y="3052595"/>
                  </a:lnTo>
                  <a:cubicBezTo>
                    <a:pt x="17920" y="3052595"/>
                    <a:pt x="0" y="3034675"/>
                    <a:pt x="0" y="3012570"/>
                  </a:cubicBezTo>
                  <a:lnTo>
                    <a:pt x="0" y="40025"/>
                  </a:lnTo>
                  <a:cubicBezTo>
                    <a:pt x="0" y="17920"/>
                    <a:pt x="17920" y="0"/>
                    <a:pt x="40025" y="0"/>
                  </a:cubicBezTo>
                  <a:close/>
                </a:path>
              </a:pathLst>
            </a:custGeom>
            <a:solidFill>
              <a:srgbClr val="E18417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429638" cy="3071645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344525" y="1279817"/>
          <a:ext cx="9174621" cy="1438275"/>
        </p:xfrm>
        <a:graphic>
          <a:graphicData uri="http://schemas.openxmlformats.org/drawingml/2006/table">
            <a:tbl>
              <a:tblPr/>
              <a:tblGrid>
                <a:gridCol w="1897587"/>
                <a:gridCol w="1550752"/>
                <a:gridCol w="874946"/>
                <a:gridCol w="1103460"/>
                <a:gridCol w="1088232"/>
                <a:gridCol w="2659645"/>
              </a:tblGrid>
              <a:tr h="479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Model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Learning Rate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Epochs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Batch Size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Optimizer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Loss Function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</a:tr>
              <a:tr h="479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ResNet50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1e-3 → 1e-5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Adam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Categorical CrossEntropy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</a:tr>
              <a:tr h="479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MobileNetV2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1e-3 → 1e-5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Adam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Categorical CrossEntropy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EF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287125" y="1143800"/>
            <a:ext cx="2057400" cy="1710309"/>
            <a:chOff x="0" y="0"/>
            <a:chExt cx="812800" cy="6756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75677"/>
            </a:xfrm>
            <a:custGeom>
              <a:avLst/>
              <a:gdLst/>
              <a:ahLst/>
              <a:cxnLst/>
              <a:rect r="r" b="b" t="t" l="l"/>
              <a:pathLst>
                <a:path h="675677" w="812800">
                  <a:moveTo>
                    <a:pt x="812800" y="33783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72477"/>
                  </a:lnTo>
                  <a:lnTo>
                    <a:pt x="406400" y="472477"/>
                  </a:lnTo>
                  <a:lnTo>
                    <a:pt x="406400" y="675677"/>
                  </a:lnTo>
                  <a:lnTo>
                    <a:pt x="812800" y="337839"/>
                  </a:lnTo>
                  <a:close/>
                </a:path>
              </a:pathLst>
            </a:custGeom>
            <a:solidFill>
              <a:srgbClr val="276C9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711200" cy="307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0"/>
                </a:lnSpc>
              </a:pPr>
              <a:r>
                <a:rPr lang="en-US" sz="16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Hyperparameter Tuning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75835" y="3011806"/>
            <a:ext cx="3515392" cy="1623020"/>
          </a:xfrm>
          <a:custGeom>
            <a:avLst/>
            <a:gdLst/>
            <a:ahLst/>
            <a:cxnLst/>
            <a:rect r="r" b="b" t="t" l="l"/>
            <a:pathLst>
              <a:path h="1623020" w="3515392">
                <a:moveTo>
                  <a:pt x="0" y="0"/>
                </a:moveTo>
                <a:lnTo>
                  <a:pt x="3515392" y="0"/>
                </a:lnTo>
                <a:lnTo>
                  <a:pt x="3515392" y="1623020"/>
                </a:lnTo>
                <a:lnTo>
                  <a:pt x="0" y="1623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89028" y="4966157"/>
            <a:ext cx="3599075" cy="1661655"/>
          </a:xfrm>
          <a:custGeom>
            <a:avLst/>
            <a:gdLst/>
            <a:ahLst/>
            <a:cxnLst/>
            <a:rect r="r" b="b" t="t" l="l"/>
            <a:pathLst>
              <a:path h="1661655" w="3599075">
                <a:moveTo>
                  <a:pt x="0" y="0"/>
                </a:moveTo>
                <a:lnTo>
                  <a:pt x="3599075" y="0"/>
                </a:lnTo>
                <a:lnTo>
                  <a:pt x="3599075" y="1661655"/>
                </a:lnTo>
                <a:lnTo>
                  <a:pt x="0" y="1661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43600" y="2937167"/>
            <a:ext cx="3783347" cy="1776397"/>
          </a:xfrm>
          <a:custGeom>
            <a:avLst/>
            <a:gdLst/>
            <a:ahLst/>
            <a:cxnLst/>
            <a:rect r="r" b="b" t="t" l="l"/>
            <a:pathLst>
              <a:path h="1776397" w="3783347">
                <a:moveTo>
                  <a:pt x="0" y="0"/>
                </a:moveTo>
                <a:lnTo>
                  <a:pt x="3783347" y="0"/>
                </a:lnTo>
                <a:lnTo>
                  <a:pt x="3783347" y="1776397"/>
                </a:lnTo>
                <a:lnTo>
                  <a:pt x="0" y="1776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06173" y="4933230"/>
            <a:ext cx="3641549" cy="1694582"/>
          </a:xfrm>
          <a:custGeom>
            <a:avLst/>
            <a:gdLst/>
            <a:ahLst/>
            <a:cxnLst/>
            <a:rect r="r" b="b" t="t" l="l"/>
            <a:pathLst>
              <a:path h="1694582" w="3641549">
                <a:moveTo>
                  <a:pt x="0" y="0"/>
                </a:moveTo>
                <a:lnTo>
                  <a:pt x="3641548" y="0"/>
                </a:lnTo>
                <a:lnTo>
                  <a:pt x="3641548" y="1694582"/>
                </a:lnTo>
                <a:lnTo>
                  <a:pt x="0" y="169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03185" y="258880"/>
            <a:ext cx="5513972" cy="65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6"/>
              </a:lnSpc>
            </a:pPr>
            <a:r>
              <a:rPr lang="en-US" b="true" sz="5189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METHODOLOGY</a:t>
            </a:r>
          </a:p>
        </p:txBody>
      </p:sp>
      <p:sp>
        <p:nvSpPr>
          <p:cNvPr name="AutoShape 15" id="15"/>
          <p:cNvSpPr/>
          <p:nvPr/>
        </p:nvSpPr>
        <p:spPr>
          <a:xfrm flipH="true">
            <a:off x="1160328" y="4634826"/>
            <a:ext cx="0" cy="2807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16" id="16"/>
          <p:cNvGrpSpPr/>
          <p:nvPr/>
        </p:nvGrpSpPr>
        <p:grpSpPr>
          <a:xfrm rot="0">
            <a:off x="287125" y="4915575"/>
            <a:ext cx="1746406" cy="1514647"/>
            <a:chOff x="0" y="0"/>
            <a:chExt cx="1344382" cy="11659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4382" cy="1165974"/>
            </a:xfrm>
            <a:custGeom>
              <a:avLst/>
              <a:gdLst/>
              <a:ahLst/>
              <a:cxnLst/>
              <a:rect r="r" b="b" t="t" l="l"/>
              <a:pathLst>
                <a:path h="1165974" w="1344382">
                  <a:moveTo>
                    <a:pt x="150724" y="0"/>
                  </a:moveTo>
                  <a:lnTo>
                    <a:pt x="1193658" y="0"/>
                  </a:lnTo>
                  <a:cubicBezTo>
                    <a:pt x="1276901" y="0"/>
                    <a:pt x="1344382" y="67481"/>
                    <a:pt x="1344382" y="150724"/>
                  </a:cubicBezTo>
                  <a:lnTo>
                    <a:pt x="1344382" y="1015250"/>
                  </a:lnTo>
                  <a:cubicBezTo>
                    <a:pt x="1344382" y="1098493"/>
                    <a:pt x="1276901" y="1165974"/>
                    <a:pt x="1193658" y="1165974"/>
                  </a:cubicBezTo>
                  <a:lnTo>
                    <a:pt x="150724" y="1165974"/>
                  </a:lnTo>
                  <a:cubicBezTo>
                    <a:pt x="67481" y="1165974"/>
                    <a:pt x="0" y="1098493"/>
                    <a:pt x="0" y="1015250"/>
                  </a:cubicBezTo>
                  <a:lnTo>
                    <a:pt x="0" y="150724"/>
                  </a:lnTo>
                  <a:cubicBezTo>
                    <a:pt x="0" y="67481"/>
                    <a:pt x="67481" y="0"/>
                    <a:pt x="150724" y="0"/>
                  </a:cubicBezTo>
                  <a:close/>
                </a:path>
              </a:pathLst>
            </a:custGeom>
            <a:solidFill>
              <a:srgbClr val="C3F4F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344382" cy="1194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87125" y="5069569"/>
            <a:ext cx="1746406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Phase of MobileNetV2</a:t>
            </a:r>
          </a:p>
        </p:txBody>
      </p:sp>
      <p:sp>
        <p:nvSpPr>
          <p:cNvPr name="AutoShape 20" id="20"/>
          <p:cNvSpPr/>
          <p:nvPr/>
        </p:nvSpPr>
        <p:spPr>
          <a:xfrm>
            <a:off x="4852244" y="4526453"/>
            <a:ext cx="0" cy="43970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3979041" y="3011806"/>
            <a:ext cx="1746406" cy="1514647"/>
            <a:chOff x="0" y="0"/>
            <a:chExt cx="1344382" cy="11659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44382" cy="1165974"/>
            </a:xfrm>
            <a:custGeom>
              <a:avLst/>
              <a:gdLst/>
              <a:ahLst/>
              <a:cxnLst/>
              <a:rect r="r" b="b" t="t" l="l"/>
              <a:pathLst>
                <a:path h="1165974" w="1344382">
                  <a:moveTo>
                    <a:pt x="150724" y="0"/>
                  </a:moveTo>
                  <a:lnTo>
                    <a:pt x="1193658" y="0"/>
                  </a:lnTo>
                  <a:cubicBezTo>
                    <a:pt x="1276901" y="0"/>
                    <a:pt x="1344382" y="67481"/>
                    <a:pt x="1344382" y="150724"/>
                  </a:cubicBezTo>
                  <a:lnTo>
                    <a:pt x="1344382" y="1015250"/>
                  </a:lnTo>
                  <a:cubicBezTo>
                    <a:pt x="1344382" y="1098493"/>
                    <a:pt x="1276901" y="1165974"/>
                    <a:pt x="1193658" y="1165974"/>
                  </a:cubicBezTo>
                  <a:lnTo>
                    <a:pt x="150724" y="1165974"/>
                  </a:lnTo>
                  <a:cubicBezTo>
                    <a:pt x="67481" y="1165974"/>
                    <a:pt x="0" y="1098493"/>
                    <a:pt x="0" y="1015250"/>
                  </a:cubicBezTo>
                  <a:lnTo>
                    <a:pt x="0" y="150724"/>
                  </a:lnTo>
                  <a:cubicBezTo>
                    <a:pt x="0" y="67481"/>
                    <a:pt x="67481" y="0"/>
                    <a:pt x="150724" y="0"/>
                  </a:cubicBezTo>
                  <a:close/>
                </a:path>
              </a:pathLst>
            </a:custGeom>
            <a:solidFill>
              <a:srgbClr val="C3F4F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344382" cy="1194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999855" y="3183454"/>
            <a:ext cx="1746406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Fine Tuning Phase of MobileNetV2</a:t>
            </a:r>
          </a:p>
        </p:txBody>
      </p:sp>
      <p:sp>
        <p:nvSpPr>
          <p:cNvPr name="AutoShape 25" id="25"/>
          <p:cNvSpPr/>
          <p:nvPr/>
        </p:nvSpPr>
        <p:spPr>
          <a:xfrm>
            <a:off x="6924886" y="4713564"/>
            <a:ext cx="0" cy="31136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6051683" y="5024932"/>
            <a:ext cx="1746406" cy="1514647"/>
            <a:chOff x="0" y="0"/>
            <a:chExt cx="1344382" cy="11659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44382" cy="1165974"/>
            </a:xfrm>
            <a:custGeom>
              <a:avLst/>
              <a:gdLst/>
              <a:ahLst/>
              <a:cxnLst/>
              <a:rect r="r" b="b" t="t" l="l"/>
              <a:pathLst>
                <a:path h="1165974" w="1344382">
                  <a:moveTo>
                    <a:pt x="150724" y="0"/>
                  </a:moveTo>
                  <a:lnTo>
                    <a:pt x="1193658" y="0"/>
                  </a:lnTo>
                  <a:cubicBezTo>
                    <a:pt x="1276901" y="0"/>
                    <a:pt x="1344382" y="67481"/>
                    <a:pt x="1344382" y="150724"/>
                  </a:cubicBezTo>
                  <a:lnTo>
                    <a:pt x="1344382" y="1015250"/>
                  </a:lnTo>
                  <a:cubicBezTo>
                    <a:pt x="1344382" y="1098493"/>
                    <a:pt x="1276901" y="1165974"/>
                    <a:pt x="1193658" y="1165974"/>
                  </a:cubicBezTo>
                  <a:lnTo>
                    <a:pt x="150724" y="1165974"/>
                  </a:lnTo>
                  <a:cubicBezTo>
                    <a:pt x="67481" y="1165974"/>
                    <a:pt x="0" y="1098493"/>
                    <a:pt x="0" y="1015250"/>
                  </a:cubicBezTo>
                  <a:lnTo>
                    <a:pt x="0" y="150724"/>
                  </a:lnTo>
                  <a:cubicBezTo>
                    <a:pt x="0" y="67481"/>
                    <a:pt x="67481" y="0"/>
                    <a:pt x="150724" y="0"/>
                  </a:cubicBezTo>
                  <a:close/>
                </a:path>
              </a:pathLst>
            </a:custGeom>
            <a:solidFill>
              <a:srgbClr val="C3F4F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344382" cy="1194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051683" y="5178926"/>
            <a:ext cx="1746406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Phase of ResNet50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0790650" y="4493527"/>
            <a:ext cx="0" cy="43970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31" id="31"/>
          <p:cNvGrpSpPr/>
          <p:nvPr/>
        </p:nvGrpSpPr>
        <p:grpSpPr>
          <a:xfrm rot="0">
            <a:off x="9917447" y="2978879"/>
            <a:ext cx="1746406" cy="1514647"/>
            <a:chOff x="0" y="0"/>
            <a:chExt cx="1344382" cy="116597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44382" cy="1165974"/>
            </a:xfrm>
            <a:custGeom>
              <a:avLst/>
              <a:gdLst/>
              <a:ahLst/>
              <a:cxnLst/>
              <a:rect r="r" b="b" t="t" l="l"/>
              <a:pathLst>
                <a:path h="1165974" w="1344382">
                  <a:moveTo>
                    <a:pt x="150724" y="0"/>
                  </a:moveTo>
                  <a:lnTo>
                    <a:pt x="1193658" y="0"/>
                  </a:lnTo>
                  <a:cubicBezTo>
                    <a:pt x="1276901" y="0"/>
                    <a:pt x="1344382" y="67481"/>
                    <a:pt x="1344382" y="150724"/>
                  </a:cubicBezTo>
                  <a:lnTo>
                    <a:pt x="1344382" y="1015250"/>
                  </a:lnTo>
                  <a:cubicBezTo>
                    <a:pt x="1344382" y="1098493"/>
                    <a:pt x="1276901" y="1165974"/>
                    <a:pt x="1193658" y="1165974"/>
                  </a:cubicBezTo>
                  <a:lnTo>
                    <a:pt x="150724" y="1165974"/>
                  </a:lnTo>
                  <a:cubicBezTo>
                    <a:pt x="67481" y="1165974"/>
                    <a:pt x="0" y="1098493"/>
                    <a:pt x="0" y="1015250"/>
                  </a:cubicBezTo>
                  <a:lnTo>
                    <a:pt x="0" y="150724"/>
                  </a:lnTo>
                  <a:cubicBezTo>
                    <a:pt x="0" y="67481"/>
                    <a:pt x="67481" y="0"/>
                    <a:pt x="150724" y="0"/>
                  </a:cubicBezTo>
                  <a:close/>
                </a:path>
              </a:pathLst>
            </a:custGeom>
            <a:solidFill>
              <a:srgbClr val="C3F4F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344382" cy="1194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938261" y="3150528"/>
            <a:ext cx="1746406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Fine Tuning Phase of ResNet50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69005" y="675480"/>
            <a:ext cx="499080" cy="39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53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3039">
            <a:off x="5035131" y="4883609"/>
            <a:ext cx="2438457" cy="3245867"/>
          </a:xfrm>
          <a:custGeom>
            <a:avLst/>
            <a:gdLst/>
            <a:ahLst/>
            <a:cxnLst/>
            <a:rect r="r" b="b" t="t" l="l"/>
            <a:pathLst>
              <a:path h="3245867" w="2438457">
                <a:moveTo>
                  <a:pt x="0" y="0"/>
                </a:moveTo>
                <a:lnTo>
                  <a:pt x="2438457" y="0"/>
                </a:lnTo>
                <a:lnTo>
                  <a:pt x="2438457" y="3245867"/>
                </a:lnTo>
                <a:lnTo>
                  <a:pt x="0" y="324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873294">
            <a:off x="9873581" y="-1043961"/>
            <a:ext cx="2689929" cy="2911966"/>
          </a:xfrm>
          <a:custGeom>
            <a:avLst/>
            <a:gdLst/>
            <a:ahLst/>
            <a:cxnLst/>
            <a:rect r="r" b="b" t="t" l="l"/>
            <a:pathLst>
              <a:path h="2911966" w="2689929">
                <a:moveTo>
                  <a:pt x="0" y="0"/>
                </a:moveTo>
                <a:lnTo>
                  <a:pt x="2689928" y="0"/>
                </a:lnTo>
                <a:lnTo>
                  <a:pt x="2689928" y="2911966"/>
                </a:lnTo>
                <a:lnTo>
                  <a:pt x="0" y="291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57852" y="1419367"/>
            <a:ext cx="7371497" cy="4914331"/>
          </a:xfrm>
          <a:custGeom>
            <a:avLst/>
            <a:gdLst/>
            <a:ahLst/>
            <a:cxnLst/>
            <a:rect r="r" b="b" t="t" l="l"/>
            <a:pathLst>
              <a:path h="4914331" w="7371497">
                <a:moveTo>
                  <a:pt x="0" y="0"/>
                </a:moveTo>
                <a:lnTo>
                  <a:pt x="7371496" y="0"/>
                </a:lnTo>
                <a:lnTo>
                  <a:pt x="7371496" y="4914331"/>
                </a:lnTo>
                <a:lnTo>
                  <a:pt x="0" y="4914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549" t="-34541" r="-47466" b="-3084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7122" y="234403"/>
            <a:ext cx="6868260" cy="67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6"/>
              </a:lnSpc>
            </a:pPr>
            <a:r>
              <a:rPr lang="en-US" sz="4464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69005" y="675480"/>
            <a:ext cx="499080" cy="39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  <p:sp>
        <p:nvSpPr>
          <p:cNvPr name="AutoShape 7" id="7"/>
          <p:cNvSpPr/>
          <p:nvPr/>
        </p:nvSpPr>
        <p:spPr>
          <a:xfrm>
            <a:off x="1813540" y="1071032"/>
            <a:ext cx="811114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01575">
            <a:off x="567877" y="-17041"/>
            <a:ext cx="1261617" cy="1480291"/>
          </a:xfrm>
          <a:custGeom>
            <a:avLst/>
            <a:gdLst/>
            <a:ahLst/>
            <a:cxnLst/>
            <a:rect r="r" b="b" t="t" l="l"/>
            <a:pathLst>
              <a:path h="1480291" w="1261617">
                <a:moveTo>
                  <a:pt x="0" y="0"/>
                </a:moveTo>
                <a:lnTo>
                  <a:pt x="1261617" y="0"/>
                </a:lnTo>
                <a:lnTo>
                  <a:pt x="1261617" y="1480292"/>
                </a:lnTo>
                <a:lnTo>
                  <a:pt x="0" y="148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93" t="0" r="-419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68874">
            <a:off x="10341846" y="116832"/>
            <a:ext cx="1254317" cy="657733"/>
          </a:xfrm>
          <a:custGeom>
            <a:avLst/>
            <a:gdLst/>
            <a:ahLst/>
            <a:cxnLst/>
            <a:rect r="r" b="b" t="t" l="l"/>
            <a:pathLst>
              <a:path h="657733" w="1254317">
                <a:moveTo>
                  <a:pt x="0" y="0"/>
                </a:moveTo>
                <a:lnTo>
                  <a:pt x="1254318" y="0"/>
                </a:lnTo>
                <a:lnTo>
                  <a:pt x="1254318" y="657732"/>
                </a:lnTo>
                <a:lnTo>
                  <a:pt x="0" y="657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1021" y="1616509"/>
            <a:ext cx="2995648" cy="1413616"/>
            <a:chOff x="0" y="0"/>
            <a:chExt cx="1393258" cy="6574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3258" cy="657464"/>
            </a:xfrm>
            <a:custGeom>
              <a:avLst/>
              <a:gdLst/>
              <a:ahLst/>
              <a:cxnLst/>
              <a:rect r="r" b="b" t="t" l="l"/>
              <a:pathLst>
                <a:path h="657464" w="1393258">
                  <a:moveTo>
                    <a:pt x="1233238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497444"/>
                  </a:lnTo>
                  <a:lnTo>
                    <a:pt x="160020" y="657464"/>
                  </a:lnTo>
                  <a:lnTo>
                    <a:pt x="1233238" y="657464"/>
                  </a:lnTo>
                  <a:lnTo>
                    <a:pt x="1393258" y="497444"/>
                  </a:lnTo>
                  <a:lnTo>
                    <a:pt x="1393258" y="160020"/>
                  </a:lnTo>
                  <a:lnTo>
                    <a:pt x="1233238" y="0"/>
                  </a:lnTo>
                  <a:close/>
                </a:path>
              </a:pathLst>
            </a:custGeom>
            <a:solidFill>
              <a:srgbClr val="00892C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15875"/>
              <a:ext cx="1266258" cy="578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 C</a:t>
              </a:r>
              <a:r>
                <a:rPr lang="en-US" sz="24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</a:t>
              </a:r>
              <a:r>
                <a:rPr lang="en-US" sz="24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  <a:r>
                <a:rPr lang="en-US" sz="24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 </a:t>
              </a:r>
              <a:r>
                <a:rPr lang="en-US" sz="24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</a:t>
              </a:r>
              <a:r>
                <a:rPr lang="en-US" sz="24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ia</a:t>
              </a:r>
              <a:r>
                <a:rPr lang="en-US" sz="24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</a:t>
              </a:r>
              <a:r>
                <a:rPr lang="en-US" sz="24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am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307901" y="128667"/>
            <a:ext cx="8331792" cy="93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: UML DIAGRAMS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69005" y="675480"/>
            <a:ext cx="499080" cy="39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85800" y="3250431"/>
            <a:ext cx="3506090" cy="3239973"/>
          </a:xfrm>
          <a:custGeom>
            <a:avLst/>
            <a:gdLst/>
            <a:ahLst/>
            <a:cxnLst/>
            <a:rect r="r" b="b" t="t" l="l"/>
            <a:pathLst>
              <a:path h="3239973" w="3506090">
                <a:moveTo>
                  <a:pt x="0" y="0"/>
                </a:moveTo>
                <a:lnTo>
                  <a:pt x="3506090" y="0"/>
                </a:lnTo>
                <a:lnTo>
                  <a:pt x="3506090" y="3239973"/>
                </a:lnTo>
                <a:lnTo>
                  <a:pt x="0" y="3239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11774" y="1519955"/>
            <a:ext cx="6942011" cy="3250281"/>
          </a:xfrm>
          <a:custGeom>
            <a:avLst/>
            <a:gdLst/>
            <a:ahLst/>
            <a:cxnLst/>
            <a:rect r="r" b="b" t="t" l="l"/>
            <a:pathLst>
              <a:path h="3250281" w="6942011">
                <a:moveTo>
                  <a:pt x="0" y="0"/>
                </a:moveTo>
                <a:lnTo>
                  <a:pt x="6942011" y="0"/>
                </a:lnTo>
                <a:lnTo>
                  <a:pt x="6942011" y="3250281"/>
                </a:lnTo>
                <a:lnTo>
                  <a:pt x="0" y="3250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438845" y="3030125"/>
            <a:ext cx="98800" cy="2822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6384956" y="5199027"/>
            <a:ext cx="2995648" cy="1413616"/>
            <a:chOff x="0" y="0"/>
            <a:chExt cx="1393258" cy="6574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3258" cy="657464"/>
            </a:xfrm>
            <a:custGeom>
              <a:avLst/>
              <a:gdLst/>
              <a:ahLst/>
              <a:cxnLst/>
              <a:rect r="r" b="b" t="t" l="l"/>
              <a:pathLst>
                <a:path h="657464" w="1393258">
                  <a:moveTo>
                    <a:pt x="1233238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497444"/>
                  </a:lnTo>
                  <a:lnTo>
                    <a:pt x="160020" y="657464"/>
                  </a:lnTo>
                  <a:lnTo>
                    <a:pt x="1233238" y="657464"/>
                  </a:lnTo>
                  <a:lnTo>
                    <a:pt x="1393258" y="497444"/>
                  </a:lnTo>
                  <a:lnTo>
                    <a:pt x="1393258" y="160020"/>
                  </a:lnTo>
                  <a:lnTo>
                    <a:pt x="1233238" y="0"/>
                  </a:lnTo>
                  <a:close/>
                </a:path>
              </a:pathLst>
            </a:custGeom>
            <a:solidFill>
              <a:srgbClr val="00892C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63500" y="15875"/>
              <a:ext cx="1266258" cy="578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Activity </a:t>
              </a:r>
              <a:r>
                <a:rPr lang="en-US" sz="24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</a:t>
              </a:r>
              <a:r>
                <a:rPr lang="en-US" sz="24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ia</a:t>
              </a:r>
              <a:r>
                <a:rPr lang="en-US" sz="24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</a:t>
              </a:r>
              <a:r>
                <a:rPr lang="en-US" sz="2499" strike="noStrike" u="none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am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7882779" y="4770236"/>
            <a:ext cx="0" cy="4287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87200" cy="6858000"/>
          </a:xfrm>
          <a:custGeom>
            <a:avLst/>
            <a:gdLst/>
            <a:ahLst/>
            <a:cxnLst/>
            <a:rect r="r" b="b" t="t" l="l"/>
            <a:pathLst>
              <a:path h="6858000" w="11887200">
                <a:moveTo>
                  <a:pt x="0" y="0"/>
                </a:moveTo>
                <a:lnTo>
                  <a:pt x="11887200" y="0"/>
                </a:lnTo>
                <a:lnTo>
                  <a:pt x="11887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95" t="-22650" r="-9046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75986" y="1152375"/>
            <a:ext cx="9334869" cy="5354368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5630" t="0" r="-563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94360" y="274680"/>
            <a:ext cx="1069812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b="true" sz="4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IMPLEMENTATION VIDEO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69005" y="675480"/>
            <a:ext cx="499080" cy="39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87200" cy="6858000"/>
          </a:xfrm>
          <a:custGeom>
            <a:avLst/>
            <a:gdLst/>
            <a:ahLst/>
            <a:cxnLst/>
            <a:rect r="r" b="b" t="t" l="l"/>
            <a:pathLst>
              <a:path h="6858000" w="11887200">
                <a:moveTo>
                  <a:pt x="0" y="0"/>
                </a:moveTo>
                <a:lnTo>
                  <a:pt x="11887200" y="0"/>
                </a:lnTo>
                <a:lnTo>
                  <a:pt x="11887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850" r="0" b="-784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55460" y="1326967"/>
            <a:ext cx="8423640" cy="41400"/>
          </a:xfrm>
          <a:prstGeom prst="line">
            <a:avLst/>
          </a:prstGeom>
          <a:ln cap="rnd" w="28575">
            <a:solidFill>
              <a:srgbClr val="00B05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14790" y="1537367"/>
            <a:ext cx="5115925" cy="4976653"/>
            <a:chOff x="0" y="0"/>
            <a:chExt cx="2021106" cy="19660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1106" cy="1966085"/>
            </a:xfrm>
            <a:custGeom>
              <a:avLst/>
              <a:gdLst/>
              <a:ahLst/>
              <a:cxnLst/>
              <a:rect r="r" b="b" t="t" l="l"/>
              <a:pathLst>
                <a:path h="1966085" w="2021106">
                  <a:moveTo>
                    <a:pt x="51452" y="0"/>
                  </a:moveTo>
                  <a:lnTo>
                    <a:pt x="1969654" y="0"/>
                  </a:lnTo>
                  <a:cubicBezTo>
                    <a:pt x="1983300" y="0"/>
                    <a:pt x="1996387" y="5421"/>
                    <a:pt x="2006036" y="15070"/>
                  </a:cubicBezTo>
                  <a:cubicBezTo>
                    <a:pt x="2015685" y="24719"/>
                    <a:pt x="2021106" y="37806"/>
                    <a:pt x="2021106" y="51452"/>
                  </a:cubicBezTo>
                  <a:lnTo>
                    <a:pt x="2021106" y="1914633"/>
                  </a:lnTo>
                  <a:cubicBezTo>
                    <a:pt x="2021106" y="1928279"/>
                    <a:pt x="2015685" y="1941366"/>
                    <a:pt x="2006036" y="1951015"/>
                  </a:cubicBezTo>
                  <a:cubicBezTo>
                    <a:pt x="1996387" y="1960664"/>
                    <a:pt x="1983300" y="1966085"/>
                    <a:pt x="1969654" y="1966085"/>
                  </a:cubicBezTo>
                  <a:lnTo>
                    <a:pt x="51452" y="1966085"/>
                  </a:lnTo>
                  <a:cubicBezTo>
                    <a:pt x="37806" y="1966085"/>
                    <a:pt x="24719" y="1960664"/>
                    <a:pt x="15070" y="1951015"/>
                  </a:cubicBezTo>
                  <a:cubicBezTo>
                    <a:pt x="5421" y="1941366"/>
                    <a:pt x="0" y="1928279"/>
                    <a:pt x="0" y="1914633"/>
                  </a:cubicBezTo>
                  <a:lnTo>
                    <a:pt x="0" y="51452"/>
                  </a:lnTo>
                  <a:cubicBezTo>
                    <a:pt x="0" y="37806"/>
                    <a:pt x="5421" y="24719"/>
                    <a:pt x="15070" y="15070"/>
                  </a:cubicBezTo>
                  <a:cubicBezTo>
                    <a:pt x="24719" y="5421"/>
                    <a:pt x="37806" y="0"/>
                    <a:pt x="51452" y="0"/>
                  </a:cubicBezTo>
                  <a:close/>
                </a:path>
              </a:pathLst>
            </a:custGeom>
            <a:solidFill>
              <a:srgbClr val="E9FAF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21106" cy="2004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84360" y="426000"/>
            <a:ext cx="1051632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b="true" sz="4400" spc="4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Advantages &amp; Applications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19900" y="6207675"/>
            <a:ext cx="579960" cy="60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8B8B8B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6482" y="1704975"/>
            <a:ext cx="4992540" cy="446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Advantages</a:t>
            </a:r>
          </a:p>
          <a:p>
            <a:pPr algn="l" marL="474978" indent="-237489" lvl="1">
              <a:lnSpc>
                <a:spcPts val="263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Decision-Making: Provides data-driven insights for informed farming choices.</a:t>
            </a:r>
          </a:p>
          <a:p>
            <a:pPr algn="l" marL="474978" indent="-237489" lvl="1">
              <a:lnSpc>
                <a:spcPts val="263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Productivity: Optimizes practices to enhance crop yields.</a:t>
            </a:r>
          </a:p>
          <a:p>
            <a:pPr algn="l" marL="474978" indent="-237489" lvl="1">
              <a:lnSpc>
                <a:spcPts val="263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Efficiency: Minimizes waste of water and fertilizers.</a:t>
            </a:r>
          </a:p>
          <a:p>
            <a:pPr algn="l" marL="474978" indent="-237489" lvl="1">
              <a:lnSpc>
                <a:spcPts val="263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Detection: Enables timely intervention for diseases and pests.</a:t>
            </a:r>
          </a:p>
          <a:p>
            <a:pPr algn="l" marL="474978" indent="-237489" lvl="1">
              <a:lnSpc>
                <a:spcPts val="263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User-Friendly Interface: Accessible for farmers with varying technical expertise.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829300" y="1537367"/>
            <a:ext cx="5629504" cy="4976653"/>
            <a:chOff x="0" y="0"/>
            <a:chExt cx="2224001" cy="19660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24001" cy="1966085"/>
            </a:xfrm>
            <a:custGeom>
              <a:avLst/>
              <a:gdLst/>
              <a:ahLst/>
              <a:cxnLst/>
              <a:rect r="r" b="b" t="t" l="l"/>
              <a:pathLst>
                <a:path h="1966085" w="2224001">
                  <a:moveTo>
                    <a:pt x="46758" y="0"/>
                  </a:moveTo>
                  <a:lnTo>
                    <a:pt x="2177243" y="0"/>
                  </a:lnTo>
                  <a:cubicBezTo>
                    <a:pt x="2203067" y="0"/>
                    <a:pt x="2224001" y="20934"/>
                    <a:pt x="2224001" y="46758"/>
                  </a:cubicBezTo>
                  <a:lnTo>
                    <a:pt x="2224001" y="1919327"/>
                  </a:lnTo>
                  <a:cubicBezTo>
                    <a:pt x="2224001" y="1945151"/>
                    <a:pt x="2203067" y="1966085"/>
                    <a:pt x="2177243" y="1966085"/>
                  </a:cubicBezTo>
                  <a:lnTo>
                    <a:pt x="46758" y="1966085"/>
                  </a:lnTo>
                  <a:cubicBezTo>
                    <a:pt x="20934" y="1966085"/>
                    <a:pt x="0" y="1945151"/>
                    <a:pt x="0" y="1919327"/>
                  </a:cubicBezTo>
                  <a:lnTo>
                    <a:pt x="0" y="46758"/>
                  </a:lnTo>
                  <a:cubicBezTo>
                    <a:pt x="0" y="20934"/>
                    <a:pt x="20934" y="0"/>
                    <a:pt x="46758" y="0"/>
                  </a:cubicBezTo>
                  <a:close/>
                </a:path>
              </a:pathLst>
            </a:custGeom>
            <a:solidFill>
              <a:srgbClr val="E9FAF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24001" cy="2004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64001" y="1538287"/>
            <a:ext cx="5335859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b="true" sz="26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Applications</a:t>
            </a:r>
          </a:p>
          <a:p>
            <a:pPr algn="l" marL="474978" indent="-237489" lvl="1">
              <a:lnSpc>
                <a:spcPts val="2639"/>
              </a:lnSpc>
              <a:spcBef>
                <a:spcPct val="0"/>
              </a:spcBef>
              <a:buAutoNum type="arabicPeriod" startAt="1"/>
            </a:pPr>
            <a:r>
              <a:rPr lang="en-US" sz="21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 Management: Assists in selecting suitable crops based on local conditions.</a:t>
            </a:r>
          </a:p>
          <a:p>
            <a:pPr algn="l" marL="474978" indent="-237489" lvl="1">
              <a:lnSpc>
                <a:spcPts val="2639"/>
              </a:lnSpc>
              <a:spcBef>
                <a:spcPct val="0"/>
              </a:spcBef>
              <a:buAutoNum type="arabicPeriod" startAt="1"/>
            </a:pPr>
            <a:r>
              <a:rPr lang="en-US" sz="21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Fertilizer Optimization: Offers specific recommendations for nutrient delivery.</a:t>
            </a:r>
          </a:p>
          <a:p>
            <a:pPr algn="l" marL="474978" indent="-237489" lvl="1">
              <a:lnSpc>
                <a:spcPts val="2639"/>
              </a:lnSpc>
              <a:spcBef>
                <a:spcPct val="0"/>
              </a:spcBef>
              <a:buAutoNum type="arabicPeriod" startAt="1"/>
            </a:pPr>
            <a:r>
              <a:rPr lang="en-US" sz="21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Disease Prediction: Allows real-time diagnoses through image uploads.</a:t>
            </a:r>
          </a:p>
          <a:p>
            <a:pPr algn="l" marL="474978" indent="-237489" lvl="1">
              <a:lnSpc>
                <a:spcPts val="2639"/>
              </a:lnSpc>
              <a:spcBef>
                <a:spcPct val="0"/>
              </a:spcBef>
              <a:buAutoNum type="arabicPeriod" startAt="1"/>
            </a:pPr>
            <a:r>
              <a:rPr lang="en-US" sz="21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Pest Control: Identifies harmful pests and suggests control measures.</a:t>
            </a:r>
          </a:p>
          <a:p>
            <a:pPr algn="l" marL="474978" indent="-237489" lvl="1">
              <a:lnSpc>
                <a:spcPts val="2639"/>
              </a:lnSpc>
              <a:spcBef>
                <a:spcPct val="0"/>
              </a:spcBef>
              <a:buAutoNum type="arabicPeriod" startAt="1"/>
            </a:pPr>
            <a:r>
              <a:rPr lang="en-US" sz="21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Agricultural Research: Analyzes data trends to improve practices.</a:t>
            </a:r>
          </a:p>
          <a:p>
            <a:pPr algn="l" marL="474978" indent="-237489" lvl="1">
              <a:lnSpc>
                <a:spcPts val="2639"/>
              </a:lnSpc>
              <a:buAutoNum type="arabicPeriod" startAt="1"/>
            </a:pPr>
            <a:r>
              <a:rPr lang="en-US" sz="21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Extension Services: Aids extension officers in providing personalized advice to farmers.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69005" y="675480"/>
            <a:ext cx="499080" cy="39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659" y="999953"/>
            <a:ext cx="3630250" cy="5275867"/>
            <a:chOff x="0" y="0"/>
            <a:chExt cx="1470946" cy="21377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0946" cy="2137736"/>
            </a:xfrm>
            <a:custGeom>
              <a:avLst/>
              <a:gdLst/>
              <a:ahLst/>
              <a:cxnLst/>
              <a:rect r="r" b="b" t="t" l="l"/>
              <a:pathLst>
                <a:path h="2137736" w="1470946">
                  <a:moveTo>
                    <a:pt x="38387" y="0"/>
                  </a:moveTo>
                  <a:lnTo>
                    <a:pt x="1432559" y="0"/>
                  </a:lnTo>
                  <a:cubicBezTo>
                    <a:pt x="1453760" y="0"/>
                    <a:pt x="1470946" y="17186"/>
                    <a:pt x="1470946" y="38387"/>
                  </a:cubicBezTo>
                  <a:lnTo>
                    <a:pt x="1470946" y="2099349"/>
                  </a:lnTo>
                  <a:cubicBezTo>
                    <a:pt x="1470946" y="2120550"/>
                    <a:pt x="1453760" y="2137736"/>
                    <a:pt x="1432559" y="2137736"/>
                  </a:cubicBezTo>
                  <a:lnTo>
                    <a:pt x="38387" y="2137736"/>
                  </a:lnTo>
                  <a:cubicBezTo>
                    <a:pt x="17186" y="2137736"/>
                    <a:pt x="0" y="2120550"/>
                    <a:pt x="0" y="2099349"/>
                  </a:cubicBezTo>
                  <a:lnTo>
                    <a:pt x="0" y="38387"/>
                  </a:lnTo>
                  <a:cubicBezTo>
                    <a:pt x="0" y="17186"/>
                    <a:pt x="17186" y="0"/>
                    <a:pt x="38387" y="0"/>
                  </a:cubicBezTo>
                  <a:close/>
                </a:path>
              </a:pathLst>
            </a:custGeom>
            <a:solidFill>
              <a:srgbClr val="487307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470946" cy="2156786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423" y="1071032"/>
            <a:ext cx="3624355" cy="5204787"/>
            <a:chOff x="0" y="0"/>
            <a:chExt cx="1468558" cy="2108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8558" cy="2108936"/>
            </a:xfrm>
            <a:custGeom>
              <a:avLst/>
              <a:gdLst/>
              <a:ahLst/>
              <a:cxnLst/>
              <a:rect r="r" b="b" t="t" l="l"/>
              <a:pathLst>
                <a:path h="2108936" w="1468558">
                  <a:moveTo>
                    <a:pt x="38449" y="0"/>
                  </a:moveTo>
                  <a:lnTo>
                    <a:pt x="1430108" y="0"/>
                  </a:lnTo>
                  <a:cubicBezTo>
                    <a:pt x="1440306" y="0"/>
                    <a:pt x="1450086" y="4051"/>
                    <a:pt x="1457296" y="11262"/>
                  </a:cubicBezTo>
                  <a:cubicBezTo>
                    <a:pt x="1464507" y="18472"/>
                    <a:pt x="1468558" y="28252"/>
                    <a:pt x="1468558" y="38449"/>
                  </a:cubicBezTo>
                  <a:lnTo>
                    <a:pt x="1468558" y="2070486"/>
                  </a:lnTo>
                  <a:cubicBezTo>
                    <a:pt x="1468558" y="2091721"/>
                    <a:pt x="1451343" y="2108936"/>
                    <a:pt x="1430108" y="2108936"/>
                  </a:cubicBezTo>
                  <a:lnTo>
                    <a:pt x="38449" y="2108936"/>
                  </a:lnTo>
                  <a:cubicBezTo>
                    <a:pt x="28252" y="2108936"/>
                    <a:pt x="18472" y="2104885"/>
                    <a:pt x="11262" y="2097674"/>
                  </a:cubicBezTo>
                  <a:cubicBezTo>
                    <a:pt x="4051" y="2090463"/>
                    <a:pt x="0" y="2080684"/>
                    <a:pt x="0" y="2070486"/>
                  </a:cubicBezTo>
                  <a:lnTo>
                    <a:pt x="0" y="38449"/>
                  </a:lnTo>
                  <a:cubicBezTo>
                    <a:pt x="0" y="28252"/>
                    <a:pt x="4051" y="18472"/>
                    <a:pt x="11262" y="11262"/>
                  </a:cubicBezTo>
                  <a:cubicBezTo>
                    <a:pt x="18472" y="4051"/>
                    <a:pt x="28252" y="0"/>
                    <a:pt x="38449" y="0"/>
                  </a:cubicBezTo>
                  <a:close/>
                </a:path>
              </a:pathLst>
            </a:custGeom>
            <a:solidFill>
              <a:srgbClr val="133D31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468558" cy="2127986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23806" y="1071032"/>
            <a:ext cx="3544279" cy="5204787"/>
            <a:chOff x="0" y="0"/>
            <a:chExt cx="1436112" cy="21089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6112" cy="2108936"/>
            </a:xfrm>
            <a:custGeom>
              <a:avLst/>
              <a:gdLst/>
              <a:ahLst/>
              <a:cxnLst/>
              <a:rect r="r" b="b" t="t" l="l"/>
              <a:pathLst>
                <a:path h="2108936" w="1436112">
                  <a:moveTo>
                    <a:pt x="39318" y="0"/>
                  </a:moveTo>
                  <a:lnTo>
                    <a:pt x="1396794" y="0"/>
                  </a:lnTo>
                  <a:cubicBezTo>
                    <a:pt x="1407222" y="0"/>
                    <a:pt x="1417222" y="4142"/>
                    <a:pt x="1424596" y="11516"/>
                  </a:cubicBezTo>
                  <a:cubicBezTo>
                    <a:pt x="1431970" y="18890"/>
                    <a:pt x="1436112" y="28890"/>
                    <a:pt x="1436112" y="39318"/>
                  </a:cubicBezTo>
                  <a:lnTo>
                    <a:pt x="1436112" y="2069617"/>
                  </a:lnTo>
                  <a:cubicBezTo>
                    <a:pt x="1436112" y="2080045"/>
                    <a:pt x="1431970" y="2090046"/>
                    <a:pt x="1424596" y="2097420"/>
                  </a:cubicBezTo>
                  <a:cubicBezTo>
                    <a:pt x="1417222" y="2104793"/>
                    <a:pt x="1407222" y="2108936"/>
                    <a:pt x="1396794" y="2108936"/>
                  </a:cubicBezTo>
                  <a:lnTo>
                    <a:pt x="39318" y="2108936"/>
                  </a:lnTo>
                  <a:cubicBezTo>
                    <a:pt x="28890" y="2108936"/>
                    <a:pt x="18890" y="2104793"/>
                    <a:pt x="11516" y="2097420"/>
                  </a:cubicBezTo>
                  <a:cubicBezTo>
                    <a:pt x="4142" y="2090046"/>
                    <a:pt x="0" y="2080045"/>
                    <a:pt x="0" y="2069617"/>
                  </a:cubicBezTo>
                  <a:lnTo>
                    <a:pt x="0" y="39318"/>
                  </a:lnTo>
                  <a:cubicBezTo>
                    <a:pt x="0" y="28890"/>
                    <a:pt x="4142" y="18890"/>
                    <a:pt x="11516" y="11516"/>
                  </a:cubicBezTo>
                  <a:cubicBezTo>
                    <a:pt x="18890" y="4142"/>
                    <a:pt x="28890" y="0"/>
                    <a:pt x="39318" y="0"/>
                  </a:cubicBezTo>
                  <a:close/>
                </a:path>
              </a:pathLst>
            </a:custGeom>
            <a:solidFill>
              <a:srgbClr val="487307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36112" cy="2127986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01526" y="-6471882"/>
            <a:ext cx="5996270" cy="7738534"/>
            <a:chOff x="0" y="0"/>
            <a:chExt cx="2429638" cy="31355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29638" cy="3135588"/>
            </a:xfrm>
            <a:custGeom>
              <a:avLst/>
              <a:gdLst/>
              <a:ahLst/>
              <a:cxnLst/>
              <a:rect r="r" b="b" t="t" l="l"/>
              <a:pathLst>
                <a:path h="3135588" w="2429638">
                  <a:moveTo>
                    <a:pt x="40025" y="0"/>
                  </a:moveTo>
                  <a:lnTo>
                    <a:pt x="2389613" y="0"/>
                  </a:lnTo>
                  <a:cubicBezTo>
                    <a:pt x="2411718" y="0"/>
                    <a:pt x="2429638" y="17920"/>
                    <a:pt x="2429638" y="40025"/>
                  </a:cubicBezTo>
                  <a:lnTo>
                    <a:pt x="2429638" y="3095564"/>
                  </a:lnTo>
                  <a:cubicBezTo>
                    <a:pt x="2429638" y="3106179"/>
                    <a:pt x="2425421" y="3116359"/>
                    <a:pt x="2417915" y="3123866"/>
                  </a:cubicBezTo>
                  <a:cubicBezTo>
                    <a:pt x="2410409" y="3131372"/>
                    <a:pt x="2400228" y="3135588"/>
                    <a:pt x="2389613" y="3135588"/>
                  </a:cubicBezTo>
                  <a:lnTo>
                    <a:pt x="40025" y="3135588"/>
                  </a:lnTo>
                  <a:cubicBezTo>
                    <a:pt x="17920" y="3135588"/>
                    <a:pt x="0" y="3117669"/>
                    <a:pt x="0" y="3095564"/>
                  </a:cubicBezTo>
                  <a:lnTo>
                    <a:pt x="0" y="40025"/>
                  </a:lnTo>
                  <a:cubicBezTo>
                    <a:pt x="0" y="17920"/>
                    <a:pt x="17920" y="0"/>
                    <a:pt x="40025" y="0"/>
                  </a:cubicBezTo>
                  <a:close/>
                </a:path>
              </a:pathLst>
            </a:custGeom>
            <a:solidFill>
              <a:srgbClr val="E1841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429638" cy="315463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3818" y="5655634"/>
            <a:ext cx="1106401" cy="897742"/>
            <a:chOff x="0" y="0"/>
            <a:chExt cx="448304" cy="3637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8304" cy="363758"/>
            </a:xfrm>
            <a:custGeom>
              <a:avLst/>
              <a:gdLst/>
              <a:ahLst/>
              <a:cxnLst/>
              <a:rect r="r" b="b" t="t" l="l"/>
              <a:pathLst>
                <a:path h="363758" w="448304">
                  <a:moveTo>
                    <a:pt x="104961" y="0"/>
                  </a:moveTo>
                  <a:lnTo>
                    <a:pt x="343343" y="0"/>
                  </a:lnTo>
                  <a:cubicBezTo>
                    <a:pt x="401312" y="0"/>
                    <a:pt x="448304" y="46993"/>
                    <a:pt x="448304" y="104961"/>
                  </a:cubicBezTo>
                  <a:lnTo>
                    <a:pt x="448304" y="258797"/>
                  </a:lnTo>
                  <a:cubicBezTo>
                    <a:pt x="448304" y="316765"/>
                    <a:pt x="401312" y="363758"/>
                    <a:pt x="343343" y="363758"/>
                  </a:cubicBezTo>
                  <a:lnTo>
                    <a:pt x="104961" y="363758"/>
                  </a:lnTo>
                  <a:cubicBezTo>
                    <a:pt x="46993" y="363758"/>
                    <a:pt x="0" y="316765"/>
                    <a:pt x="0" y="258797"/>
                  </a:cubicBezTo>
                  <a:lnTo>
                    <a:pt x="0" y="104961"/>
                  </a:lnTo>
                  <a:cubicBezTo>
                    <a:pt x="0" y="46993"/>
                    <a:pt x="46993" y="0"/>
                    <a:pt x="104961" y="0"/>
                  </a:cubicBezTo>
                  <a:close/>
                </a:path>
              </a:pathLst>
            </a:custGeom>
            <a:solidFill>
              <a:srgbClr val="F7F7F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48304" cy="382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26809" y="5606104"/>
            <a:ext cx="1106401" cy="897742"/>
            <a:chOff x="0" y="0"/>
            <a:chExt cx="448304" cy="3637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8304" cy="363758"/>
            </a:xfrm>
            <a:custGeom>
              <a:avLst/>
              <a:gdLst/>
              <a:ahLst/>
              <a:cxnLst/>
              <a:rect r="r" b="b" t="t" l="l"/>
              <a:pathLst>
                <a:path h="363758" w="448304">
                  <a:moveTo>
                    <a:pt x="104961" y="0"/>
                  </a:moveTo>
                  <a:lnTo>
                    <a:pt x="343343" y="0"/>
                  </a:lnTo>
                  <a:cubicBezTo>
                    <a:pt x="401312" y="0"/>
                    <a:pt x="448304" y="46993"/>
                    <a:pt x="448304" y="104961"/>
                  </a:cubicBezTo>
                  <a:lnTo>
                    <a:pt x="448304" y="258797"/>
                  </a:lnTo>
                  <a:cubicBezTo>
                    <a:pt x="448304" y="316765"/>
                    <a:pt x="401312" y="363758"/>
                    <a:pt x="343343" y="363758"/>
                  </a:cubicBezTo>
                  <a:lnTo>
                    <a:pt x="104961" y="363758"/>
                  </a:lnTo>
                  <a:cubicBezTo>
                    <a:pt x="46993" y="363758"/>
                    <a:pt x="0" y="316765"/>
                    <a:pt x="0" y="258797"/>
                  </a:cubicBezTo>
                  <a:lnTo>
                    <a:pt x="0" y="104961"/>
                  </a:lnTo>
                  <a:cubicBezTo>
                    <a:pt x="0" y="46993"/>
                    <a:pt x="46993" y="0"/>
                    <a:pt x="104961" y="0"/>
                  </a:cubicBezTo>
                  <a:close/>
                </a:path>
              </a:pathLst>
            </a:custGeom>
            <a:solidFill>
              <a:srgbClr val="F7F7F0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448304" cy="382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541169" y="5606104"/>
            <a:ext cx="1106401" cy="897742"/>
            <a:chOff x="0" y="0"/>
            <a:chExt cx="448304" cy="3637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8304" cy="363758"/>
            </a:xfrm>
            <a:custGeom>
              <a:avLst/>
              <a:gdLst/>
              <a:ahLst/>
              <a:cxnLst/>
              <a:rect r="r" b="b" t="t" l="l"/>
              <a:pathLst>
                <a:path h="363758" w="448304">
                  <a:moveTo>
                    <a:pt x="104961" y="0"/>
                  </a:moveTo>
                  <a:lnTo>
                    <a:pt x="343343" y="0"/>
                  </a:lnTo>
                  <a:cubicBezTo>
                    <a:pt x="401312" y="0"/>
                    <a:pt x="448304" y="46993"/>
                    <a:pt x="448304" y="104961"/>
                  </a:cubicBezTo>
                  <a:lnTo>
                    <a:pt x="448304" y="258797"/>
                  </a:lnTo>
                  <a:cubicBezTo>
                    <a:pt x="448304" y="316765"/>
                    <a:pt x="401312" y="363758"/>
                    <a:pt x="343343" y="363758"/>
                  </a:cubicBezTo>
                  <a:lnTo>
                    <a:pt x="104961" y="363758"/>
                  </a:lnTo>
                  <a:cubicBezTo>
                    <a:pt x="46993" y="363758"/>
                    <a:pt x="0" y="316765"/>
                    <a:pt x="0" y="258797"/>
                  </a:cubicBezTo>
                  <a:lnTo>
                    <a:pt x="0" y="104961"/>
                  </a:lnTo>
                  <a:cubicBezTo>
                    <a:pt x="0" y="46993"/>
                    <a:pt x="46993" y="0"/>
                    <a:pt x="104961" y="0"/>
                  </a:cubicBezTo>
                  <a:close/>
                </a:path>
              </a:pathLst>
            </a:custGeom>
            <a:solidFill>
              <a:srgbClr val="F7F7F0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48304" cy="382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34659" y="5655634"/>
            <a:ext cx="869249" cy="872883"/>
          </a:xfrm>
          <a:custGeom>
            <a:avLst/>
            <a:gdLst/>
            <a:ahLst/>
            <a:cxnLst/>
            <a:rect r="r" b="b" t="t" l="l"/>
            <a:pathLst>
              <a:path h="872883" w="869249">
                <a:moveTo>
                  <a:pt x="0" y="0"/>
                </a:moveTo>
                <a:lnTo>
                  <a:pt x="869249" y="0"/>
                </a:lnTo>
                <a:lnTo>
                  <a:pt x="869249" y="872883"/>
                </a:lnTo>
                <a:lnTo>
                  <a:pt x="0" y="872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168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131423" y="1523144"/>
            <a:ext cx="3624355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4"/>
              </a:lnSpc>
              <a:spcBef>
                <a:spcPct val="0"/>
              </a:spcBef>
            </a:pPr>
            <a:r>
              <a:rPr lang="en-US" b="true" sz="2499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Imp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a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c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t 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on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 Agri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cul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ture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64909" y="2279275"/>
            <a:ext cx="3624355" cy="289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Encourag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es data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dri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en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ng by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rep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lac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ng gu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swo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with actionable insights.</a:t>
            </a:r>
          </a:p>
          <a:p>
            <a:pPr algn="l">
              <a:lnSpc>
                <a:spcPts val="1727"/>
              </a:lnSpc>
            </a:pP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resource wastage by recomme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ding precis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inp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ut u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ag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e.</a:t>
            </a:r>
          </a:p>
          <a:p>
            <a:pPr algn="l">
              <a:lnSpc>
                <a:spcPts val="1727"/>
              </a:lnSpc>
            </a:pP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pp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orts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arly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ec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on o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di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es/pe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sts,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reduc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g crop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oss.</a:t>
            </a:r>
          </a:p>
          <a:p>
            <a:pPr algn="l">
              <a:lnSpc>
                <a:spcPts val="1727"/>
              </a:lnSpc>
            </a:pP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Contr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but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es to 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inable an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smart agriculture ali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gne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wi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UN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SDG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4197628" y="5688240"/>
            <a:ext cx="764761" cy="769571"/>
          </a:xfrm>
          <a:custGeom>
            <a:avLst/>
            <a:gdLst/>
            <a:ahLst/>
            <a:cxnLst/>
            <a:rect r="r" b="b" t="t" l="l"/>
            <a:pathLst>
              <a:path h="769571" w="764761">
                <a:moveTo>
                  <a:pt x="0" y="0"/>
                </a:moveTo>
                <a:lnTo>
                  <a:pt x="764762" y="0"/>
                </a:lnTo>
                <a:lnTo>
                  <a:pt x="764762" y="769571"/>
                </a:lnTo>
                <a:lnTo>
                  <a:pt x="0" y="769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708313" y="5659825"/>
            <a:ext cx="750107" cy="797986"/>
          </a:xfrm>
          <a:custGeom>
            <a:avLst/>
            <a:gdLst/>
            <a:ahLst/>
            <a:cxnLst/>
            <a:rect r="r" b="b" t="t" l="l"/>
            <a:pathLst>
              <a:path h="797986" w="750107">
                <a:moveTo>
                  <a:pt x="0" y="0"/>
                </a:moveTo>
                <a:lnTo>
                  <a:pt x="750108" y="0"/>
                </a:lnTo>
                <a:lnTo>
                  <a:pt x="750108" y="797986"/>
                </a:lnTo>
                <a:lnTo>
                  <a:pt x="0" y="797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403185" y="344605"/>
            <a:ext cx="5513972" cy="65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6"/>
              </a:lnSpc>
            </a:pPr>
            <a:r>
              <a:rPr lang="en-US" b="true" sz="5189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69005" y="675480"/>
            <a:ext cx="499080" cy="39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5209" y="1523144"/>
            <a:ext cx="322476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b="true" sz="2499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Model Effectiveness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4327" y="2279275"/>
            <a:ext cx="3572481" cy="332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Random Forest achieved 99.6% and 99.94% accuracy for crop and fe</a:t>
            </a: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rtilizer recommendation respectively.</a:t>
            </a:r>
          </a:p>
          <a:p>
            <a:pPr algn="l">
              <a:lnSpc>
                <a:spcPts val="1727"/>
              </a:lnSpc>
            </a:pP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esNet50 provided 94.53% accuracy in disease classification.</a:t>
            </a:r>
          </a:p>
          <a:p>
            <a:pPr algn="l">
              <a:lnSpc>
                <a:spcPts val="1727"/>
              </a:lnSpc>
            </a:pP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MobileNetV2 yielded 96.03% accuracy for pest d</a:t>
            </a: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etection.</a:t>
            </a:r>
          </a:p>
          <a:p>
            <a:pPr algn="l">
              <a:lnSpc>
                <a:spcPts val="1727"/>
              </a:lnSpc>
            </a:pP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All models were trained and validated on region-specific, well-preprocessed datasets, ensuring high reliability.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927227" y="1523144"/>
            <a:ext cx="354085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4"/>
              </a:lnSpc>
              <a:spcBef>
                <a:spcPct val="0"/>
              </a:spcBef>
            </a:pPr>
            <a:r>
              <a:rPr lang="en-US" b="true" sz="2499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Future Enhanceme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nts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53255" y="2247970"/>
            <a:ext cx="3624355" cy="324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1620"/>
              </a:lnSpc>
              <a:buFont typeface="Arial"/>
              <a:buChar char="•"/>
            </a:pPr>
            <a:r>
              <a:rPr lang="en-US" sz="1500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Weather integration using real-tim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 APIs for 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even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more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cur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 recomme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dations.</a:t>
            </a:r>
          </a:p>
          <a:p>
            <a:pPr algn="l">
              <a:lnSpc>
                <a:spcPts val="1620"/>
              </a:lnSpc>
            </a:pPr>
          </a:p>
          <a:p>
            <a:pPr algn="l" marL="323850" indent="-161925" lvl="1">
              <a:lnSpc>
                <a:spcPts val="1620"/>
              </a:lnSpc>
              <a:buFont typeface="Arial"/>
              <a:buChar char="•"/>
            </a:pP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Loc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al 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ngu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age support for regional accessibility.</a:t>
            </a:r>
          </a:p>
          <a:p>
            <a:pPr algn="l">
              <a:lnSpc>
                <a:spcPts val="1620"/>
              </a:lnSpc>
            </a:pPr>
          </a:p>
          <a:p>
            <a:pPr algn="l" marL="323850" indent="-161925" lvl="1">
              <a:lnSpc>
                <a:spcPts val="1620"/>
              </a:lnSpc>
              <a:buFont typeface="Arial"/>
              <a:buChar char="•"/>
            </a:pP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Mobile App version for offline / remote usage.</a:t>
            </a:r>
          </a:p>
          <a:p>
            <a:pPr algn="l">
              <a:lnSpc>
                <a:spcPts val="1620"/>
              </a:lnSpc>
            </a:pPr>
          </a:p>
          <a:p>
            <a:pPr algn="l" marL="323850" indent="-161925" lvl="1">
              <a:lnSpc>
                <a:spcPts val="1620"/>
              </a:lnSpc>
              <a:buFont typeface="Arial"/>
              <a:buChar char="•"/>
            </a:pP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Inclusion of livestock monitori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ng an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d market price forecasting.</a:t>
            </a:r>
          </a:p>
          <a:p>
            <a:pPr algn="l">
              <a:lnSpc>
                <a:spcPts val="1620"/>
              </a:lnSpc>
            </a:pPr>
          </a:p>
          <a:p>
            <a:pPr algn="l" marL="323850" indent="-161925" lvl="1">
              <a:lnSpc>
                <a:spcPts val="1620"/>
              </a:lnSpc>
              <a:buFont typeface="Arial"/>
              <a:buChar char="•"/>
            </a:pP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Integration with government schem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es/APIs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f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subsidy &amp; ad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00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ory support.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87200" cy="6858000"/>
          </a:xfrm>
          <a:custGeom>
            <a:avLst/>
            <a:gdLst/>
            <a:ahLst/>
            <a:cxnLst/>
            <a:rect r="r" b="b" t="t" l="l"/>
            <a:pathLst>
              <a:path h="6858000" w="11887200">
                <a:moveTo>
                  <a:pt x="0" y="0"/>
                </a:moveTo>
                <a:lnTo>
                  <a:pt x="11887200" y="0"/>
                </a:lnTo>
                <a:lnTo>
                  <a:pt x="11887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957" r="-19424" b="-189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566" y="-2514600"/>
            <a:ext cx="11887200" cy="11887200"/>
          </a:xfrm>
          <a:custGeom>
            <a:avLst/>
            <a:gdLst/>
            <a:ahLst/>
            <a:cxnLst/>
            <a:rect r="r" b="b" t="t" l="l"/>
            <a:pathLst>
              <a:path h="11887200" w="11887200">
                <a:moveTo>
                  <a:pt x="0" y="0"/>
                </a:moveTo>
                <a:lnTo>
                  <a:pt x="11887200" y="0"/>
                </a:lnTo>
                <a:lnTo>
                  <a:pt x="118872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6186">
            <a:off x="-1194136" y="4494170"/>
            <a:ext cx="3725581" cy="4033106"/>
          </a:xfrm>
          <a:custGeom>
            <a:avLst/>
            <a:gdLst/>
            <a:ahLst/>
            <a:cxnLst/>
            <a:rect r="r" b="b" t="t" l="l"/>
            <a:pathLst>
              <a:path h="4033106" w="3725581">
                <a:moveTo>
                  <a:pt x="0" y="0"/>
                </a:moveTo>
                <a:lnTo>
                  <a:pt x="3725582" y="0"/>
                </a:lnTo>
                <a:lnTo>
                  <a:pt x="3725582" y="4033106"/>
                </a:lnTo>
                <a:lnTo>
                  <a:pt x="0" y="403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703857">
            <a:off x="9246279" y="-1299625"/>
            <a:ext cx="3876173" cy="4271265"/>
          </a:xfrm>
          <a:custGeom>
            <a:avLst/>
            <a:gdLst/>
            <a:ahLst/>
            <a:cxnLst/>
            <a:rect r="r" b="b" t="t" l="l"/>
            <a:pathLst>
              <a:path h="4271265" w="3876173">
                <a:moveTo>
                  <a:pt x="0" y="0"/>
                </a:moveTo>
                <a:lnTo>
                  <a:pt x="3876173" y="0"/>
                </a:lnTo>
                <a:lnTo>
                  <a:pt x="3876173" y="4271265"/>
                </a:lnTo>
                <a:lnTo>
                  <a:pt x="0" y="427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09669" y="685800"/>
            <a:ext cx="6867861" cy="5674716"/>
          </a:xfrm>
          <a:custGeom>
            <a:avLst/>
            <a:gdLst/>
            <a:ahLst/>
            <a:cxnLst/>
            <a:rect r="r" b="b" t="t" l="l"/>
            <a:pathLst>
              <a:path h="5674716" w="6867861">
                <a:moveTo>
                  <a:pt x="0" y="0"/>
                </a:moveTo>
                <a:lnTo>
                  <a:pt x="6867862" y="0"/>
                </a:lnTo>
                <a:lnTo>
                  <a:pt x="6867862" y="5674716"/>
                </a:lnTo>
                <a:lnTo>
                  <a:pt x="0" y="56747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87200" cy="6858000"/>
          </a:xfrm>
          <a:custGeom>
            <a:avLst/>
            <a:gdLst/>
            <a:ahLst/>
            <a:cxnLst/>
            <a:rect r="r" b="b" t="t" l="l"/>
            <a:pathLst>
              <a:path h="6858000" w="11887200">
                <a:moveTo>
                  <a:pt x="0" y="0"/>
                </a:moveTo>
                <a:lnTo>
                  <a:pt x="11887200" y="0"/>
                </a:lnTo>
                <a:lnTo>
                  <a:pt x="11887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957" r="-19424" b="-189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566" y="-2514600"/>
            <a:ext cx="11887200" cy="11887200"/>
          </a:xfrm>
          <a:custGeom>
            <a:avLst/>
            <a:gdLst/>
            <a:ahLst/>
            <a:cxnLst/>
            <a:rect r="r" b="b" t="t" l="l"/>
            <a:pathLst>
              <a:path h="11887200" w="11887200">
                <a:moveTo>
                  <a:pt x="0" y="0"/>
                </a:moveTo>
                <a:lnTo>
                  <a:pt x="11887200" y="0"/>
                </a:lnTo>
                <a:lnTo>
                  <a:pt x="118872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6186">
            <a:off x="-1194136" y="4494170"/>
            <a:ext cx="3725581" cy="4033106"/>
          </a:xfrm>
          <a:custGeom>
            <a:avLst/>
            <a:gdLst/>
            <a:ahLst/>
            <a:cxnLst/>
            <a:rect r="r" b="b" t="t" l="l"/>
            <a:pathLst>
              <a:path h="4033106" w="3725581">
                <a:moveTo>
                  <a:pt x="0" y="0"/>
                </a:moveTo>
                <a:lnTo>
                  <a:pt x="3725582" y="0"/>
                </a:lnTo>
                <a:lnTo>
                  <a:pt x="3725582" y="4033106"/>
                </a:lnTo>
                <a:lnTo>
                  <a:pt x="0" y="403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703857">
            <a:off x="9246279" y="-1299625"/>
            <a:ext cx="3876173" cy="4271265"/>
          </a:xfrm>
          <a:custGeom>
            <a:avLst/>
            <a:gdLst/>
            <a:ahLst/>
            <a:cxnLst/>
            <a:rect r="r" b="b" t="t" l="l"/>
            <a:pathLst>
              <a:path h="4271265" w="3876173">
                <a:moveTo>
                  <a:pt x="0" y="0"/>
                </a:moveTo>
                <a:lnTo>
                  <a:pt x="3876173" y="0"/>
                </a:lnTo>
                <a:lnTo>
                  <a:pt x="3876173" y="4271265"/>
                </a:lnTo>
                <a:lnTo>
                  <a:pt x="0" y="427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34621" y="923925"/>
            <a:ext cx="7045091" cy="65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6"/>
              </a:lnSpc>
              <a:spcBef>
                <a:spcPct val="0"/>
              </a:spcBef>
            </a:pPr>
            <a:r>
              <a:rPr lang="en-US" b="true" sz="518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CONTENTS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149856" y="2150870"/>
            <a:ext cx="7279293" cy="3863059"/>
            <a:chOff x="0" y="0"/>
            <a:chExt cx="2875770" cy="15261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75770" cy="1526147"/>
            </a:xfrm>
            <a:custGeom>
              <a:avLst/>
              <a:gdLst/>
              <a:ahLst/>
              <a:cxnLst/>
              <a:rect r="r" b="b" t="t" l="l"/>
              <a:pathLst>
                <a:path h="1526147" w="2875770">
                  <a:moveTo>
                    <a:pt x="22335" y="0"/>
                  </a:moveTo>
                  <a:lnTo>
                    <a:pt x="2853435" y="0"/>
                  </a:lnTo>
                  <a:cubicBezTo>
                    <a:pt x="2865770" y="0"/>
                    <a:pt x="2875770" y="10000"/>
                    <a:pt x="2875770" y="22335"/>
                  </a:cubicBezTo>
                  <a:lnTo>
                    <a:pt x="2875770" y="1503812"/>
                  </a:lnTo>
                  <a:cubicBezTo>
                    <a:pt x="2875770" y="1516147"/>
                    <a:pt x="2865770" y="1526147"/>
                    <a:pt x="2853435" y="1526147"/>
                  </a:cubicBezTo>
                  <a:lnTo>
                    <a:pt x="22335" y="1526147"/>
                  </a:lnTo>
                  <a:cubicBezTo>
                    <a:pt x="10000" y="1526147"/>
                    <a:pt x="0" y="1516147"/>
                    <a:pt x="0" y="1503812"/>
                  </a:cubicBezTo>
                  <a:lnTo>
                    <a:pt x="0" y="22335"/>
                  </a:lnTo>
                  <a:cubicBezTo>
                    <a:pt x="0" y="10000"/>
                    <a:pt x="10000" y="0"/>
                    <a:pt x="22335" y="0"/>
                  </a:cubicBezTo>
                  <a:close/>
                </a:path>
              </a:pathLst>
            </a:custGeom>
            <a:solidFill>
              <a:srgbClr val="E9FAF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875770" cy="1554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86678" y="2251646"/>
            <a:ext cx="6960300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7160" indent="-685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algn="l" marL="137160" indent="-685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and Scope of the Project</a:t>
            </a:r>
          </a:p>
          <a:p>
            <a:pPr algn="l" marL="137160" indent="-685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</a:p>
          <a:p>
            <a:pPr algn="l" marL="137160" indent="-685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</a:p>
          <a:p>
            <a:pPr algn="l" marL="137160" indent="-685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Methodology</a:t>
            </a:r>
          </a:p>
          <a:p>
            <a:pPr algn="l" marL="137160" indent="-685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System Architecture</a:t>
            </a:r>
          </a:p>
          <a:p>
            <a:pPr algn="l" marL="137160" indent="-685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 UML Diagrams</a:t>
            </a:r>
          </a:p>
          <a:p>
            <a:pPr algn="l" marL="137160" indent="-685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Implementation Video</a:t>
            </a:r>
          </a:p>
          <a:p>
            <a:pPr algn="l" marL="137160" indent="-685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&amp; Applications</a:t>
            </a:r>
          </a:p>
          <a:p>
            <a:pPr algn="l" marL="137160" indent="-685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87200" cy="6858000"/>
          </a:xfrm>
          <a:custGeom>
            <a:avLst/>
            <a:gdLst/>
            <a:ahLst/>
            <a:cxnLst/>
            <a:rect r="r" b="b" t="t" l="l"/>
            <a:pathLst>
              <a:path h="6858000" w="11887200">
                <a:moveTo>
                  <a:pt x="0" y="0"/>
                </a:moveTo>
                <a:lnTo>
                  <a:pt x="11887200" y="0"/>
                </a:lnTo>
                <a:lnTo>
                  <a:pt x="11887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50" r="0" b="-78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8631" y="1456474"/>
            <a:ext cx="3224763" cy="4819346"/>
            <a:chOff x="0" y="0"/>
            <a:chExt cx="1306647" cy="19527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6647" cy="1952758"/>
            </a:xfrm>
            <a:custGeom>
              <a:avLst/>
              <a:gdLst/>
              <a:ahLst/>
              <a:cxnLst/>
              <a:rect r="r" b="b" t="t" l="l"/>
              <a:pathLst>
                <a:path h="1952758" w="1306647">
                  <a:moveTo>
                    <a:pt x="43214" y="0"/>
                  </a:moveTo>
                  <a:lnTo>
                    <a:pt x="1263433" y="0"/>
                  </a:lnTo>
                  <a:cubicBezTo>
                    <a:pt x="1274894" y="0"/>
                    <a:pt x="1285885" y="4553"/>
                    <a:pt x="1293990" y="12657"/>
                  </a:cubicBezTo>
                  <a:cubicBezTo>
                    <a:pt x="1302094" y="20761"/>
                    <a:pt x="1306647" y="31753"/>
                    <a:pt x="1306647" y="43214"/>
                  </a:cubicBezTo>
                  <a:lnTo>
                    <a:pt x="1306647" y="1909544"/>
                  </a:lnTo>
                  <a:cubicBezTo>
                    <a:pt x="1306647" y="1921005"/>
                    <a:pt x="1302094" y="1931997"/>
                    <a:pt x="1293990" y="1940101"/>
                  </a:cubicBezTo>
                  <a:cubicBezTo>
                    <a:pt x="1285885" y="1948205"/>
                    <a:pt x="1274894" y="1952758"/>
                    <a:pt x="1263433" y="1952758"/>
                  </a:cubicBezTo>
                  <a:lnTo>
                    <a:pt x="43214" y="1952758"/>
                  </a:lnTo>
                  <a:cubicBezTo>
                    <a:pt x="31753" y="1952758"/>
                    <a:pt x="20761" y="1948205"/>
                    <a:pt x="12657" y="1940101"/>
                  </a:cubicBezTo>
                  <a:cubicBezTo>
                    <a:pt x="4553" y="1931997"/>
                    <a:pt x="0" y="1921005"/>
                    <a:pt x="0" y="1909544"/>
                  </a:cubicBezTo>
                  <a:lnTo>
                    <a:pt x="0" y="43214"/>
                  </a:lnTo>
                  <a:cubicBezTo>
                    <a:pt x="0" y="31753"/>
                    <a:pt x="4553" y="20761"/>
                    <a:pt x="12657" y="12657"/>
                  </a:cubicBezTo>
                  <a:cubicBezTo>
                    <a:pt x="20761" y="4553"/>
                    <a:pt x="31753" y="0"/>
                    <a:pt x="43214" y="0"/>
                  </a:cubicBezTo>
                  <a:close/>
                </a:path>
              </a:pathLst>
            </a:custGeom>
            <a:solidFill>
              <a:srgbClr val="487307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06647" cy="1971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54494" y="1456474"/>
            <a:ext cx="3224763" cy="4819346"/>
            <a:chOff x="0" y="0"/>
            <a:chExt cx="1306647" cy="19527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6647" cy="1952758"/>
            </a:xfrm>
            <a:custGeom>
              <a:avLst/>
              <a:gdLst/>
              <a:ahLst/>
              <a:cxnLst/>
              <a:rect r="r" b="b" t="t" l="l"/>
              <a:pathLst>
                <a:path h="1952758" w="1306647">
                  <a:moveTo>
                    <a:pt x="43214" y="0"/>
                  </a:moveTo>
                  <a:lnTo>
                    <a:pt x="1263433" y="0"/>
                  </a:lnTo>
                  <a:cubicBezTo>
                    <a:pt x="1274894" y="0"/>
                    <a:pt x="1285885" y="4553"/>
                    <a:pt x="1293990" y="12657"/>
                  </a:cubicBezTo>
                  <a:cubicBezTo>
                    <a:pt x="1302094" y="20761"/>
                    <a:pt x="1306647" y="31753"/>
                    <a:pt x="1306647" y="43214"/>
                  </a:cubicBezTo>
                  <a:lnTo>
                    <a:pt x="1306647" y="1909544"/>
                  </a:lnTo>
                  <a:cubicBezTo>
                    <a:pt x="1306647" y="1921005"/>
                    <a:pt x="1302094" y="1931997"/>
                    <a:pt x="1293990" y="1940101"/>
                  </a:cubicBezTo>
                  <a:cubicBezTo>
                    <a:pt x="1285885" y="1948205"/>
                    <a:pt x="1274894" y="1952758"/>
                    <a:pt x="1263433" y="1952758"/>
                  </a:cubicBezTo>
                  <a:lnTo>
                    <a:pt x="43214" y="1952758"/>
                  </a:lnTo>
                  <a:cubicBezTo>
                    <a:pt x="31753" y="1952758"/>
                    <a:pt x="20761" y="1948205"/>
                    <a:pt x="12657" y="1940101"/>
                  </a:cubicBezTo>
                  <a:cubicBezTo>
                    <a:pt x="4553" y="1931997"/>
                    <a:pt x="0" y="1921005"/>
                    <a:pt x="0" y="1909544"/>
                  </a:cubicBezTo>
                  <a:lnTo>
                    <a:pt x="0" y="43214"/>
                  </a:lnTo>
                  <a:cubicBezTo>
                    <a:pt x="0" y="31753"/>
                    <a:pt x="4553" y="20761"/>
                    <a:pt x="12657" y="12657"/>
                  </a:cubicBezTo>
                  <a:cubicBezTo>
                    <a:pt x="20761" y="4553"/>
                    <a:pt x="31753" y="0"/>
                    <a:pt x="43214" y="0"/>
                  </a:cubicBezTo>
                  <a:close/>
                </a:path>
              </a:pathLst>
            </a:custGeom>
            <a:solidFill>
              <a:srgbClr val="133D31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306647" cy="1971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23806" y="1456474"/>
            <a:ext cx="3224763" cy="4819346"/>
            <a:chOff x="0" y="0"/>
            <a:chExt cx="1306647" cy="19527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6647" cy="1952758"/>
            </a:xfrm>
            <a:custGeom>
              <a:avLst/>
              <a:gdLst/>
              <a:ahLst/>
              <a:cxnLst/>
              <a:rect r="r" b="b" t="t" l="l"/>
              <a:pathLst>
                <a:path h="1952758" w="1306647">
                  <a:moveTo>
                    <a:pt x="43214" y="0"/>
                  </a:moveTo>
                  <a:lnTo>
                    <a:pt x="1263433" y="0"/>
                  </a:lnTo>
                  <a:cubicBezTo>
                    <a:pt x="1274894" y="0"/>
                    <a:pt x="1285885" y="4553"/>
                    <a:pt x="1293990" y="12657"/>
                  </a:cubicBezTo>
                  <a:cubicBezTo>
                    <a:pt x="1302094" y="20761"/>
                    <a:pt x="1306647" y="31753"/>
                    <a:pt x="1306647" y="43214"/>
                  </a:cubicBezTo>
                  <a:lnTo>
                    <a:pt x="1306647" y="1909544"/>
                  </a:lnTo>
                  <a:cubicBezTo>
                    <a:pt x="1306647" y="1921005"/>
                    <a:pt x="1302094" y="1931997"/>
                    <a:pt x="1293990" y="1940101"/>
                  </a:cubicBezTo>
                  <a:cubicBezTo>
                    <a:pt x="1285885" y="1948205"/>
                    <a:pt x="1274894" y="1952758"/>
                    <a:pt x="1263433" y="1952758"/>
                  </a:cubicBezTo>
                  <a:lnTo>
                    <a:pt x="43214" y="1952758"/>
                  </a:lnTo>
                  <a:cubicBezTo>
                    <a:pt x="31753" y="1952758"/>
                    <a:pt x="20761" y="1948205"/>
                    <a:pt x="12657" y="1940101"/>
                  </a:cubicBezTo>
                  <a:cubicBezTo>
                    <a:pt x="4553" y="1931997"/>
                    <a:pt x="0" y="1921005"/>
                    <a:pt x="0" y="1909544"/>
                  </a:cubicBezTo>
                  <a:lnTo>
                    <a:pt x="0" y="43214"/>
                  </a:lnTo>
                  <a:cubicBezTo>
                    <a:pt x="0" y="31753"/>
                    <a:pt x="4553" y="20761"/>
                    <a:pt x="12657" y="12657"/>
                  </a:cubicBezTo>
                  <a:cubicBezTo>
                    <a:pt x="20761" y="4553"/>
                    <a:pt x="31753" y="0"/>
                    <a:pt x="43214" y="0"/>
                  </a:cubicBezTo>
                  <a:close/>
                </a:path>
              </a:pathLst>
            </a:custGeom>
            <a:solidFill>
              <a:srgbClr val="487307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306647" cy="1971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01526" y="-6471882"/>
            <a:ext cx="5996270" cy="8204879"/>
            <a:chOff x="0" y="0"/>
            <a:chExt cx="2429638" cy="33245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29638" cy="3324547"/>
            </a:xfrm>
            <a:custGeom>
              <a:avLst/>
              <a:gdLst/>
              <a:ahLst/>
              <a:cxnLst/>
              <a:rect r="r" b="b" t="t" l="l"/>
              <a:pathLst>
                <a:path h="3324547" w="2429638">
                  <a:moveTo>
                    <a:pt x="40025" y="0"/>
                  </a:moveTo>
                  <a:lnTo>
                    <a:pt x="2389613" y="0"/>
                  </a:lnTo>
                  <a:cubicBezTo>
                    <a:pt x="2411718" y="0"/>
                    <a:pt x="2429638" y="17920"/>
                    <a:pt x="2429638" y="40025"/>
                  </a:cubicBezTo>
                  <a:lnTo>
                    <a:pt x="2429638" y="3284523"/>
                  </a:lnTo>
                  <a:cubicBezTo>
                    <a:pt x="2429638" y="3295138"/>
                    <a:pt x="2425421" y="3305318"/>
                    <a:pt x="2417915" y="3312825"/>
                  </a:cubicBezTo>
                  <a:cubicBezTo>
                    <a:pt x="2410409" y="3320331"/>
                    <a:pt x="2400228" y="3324547"/>
                    <a:pt x="2389613" y="3324547"/>
                  </a:cubicBezTo>
                  <a:lnTo>
                    <a:pt x="40025" y="3324547"/>
                  </a:lnTo>
                  <a:cubicBezTo>
                    <a:pt x="17920" y="3324547"/>
                    <a:pt x="0" y="3306628"/>
                    <a:pt x="0" y="3284523"/>
                  </a:cubicBezTo>
                  <a:lnTo>
                    <a:pt x="0" y="40025"/>
                  </a:lnTo>
                  <a:cubicBezTo>
                    <a:pt x="0" y="17920"/>
                    <a:pt x="17920" y="0"/>
                    <a:pt x="40025" y="0"/>
                  </a:cubicBezTo>
                  <a:close/>
                </a:path>
              </a:pathLst>
            </a:custGeom>
            <a:solidFill>
              <a:srgbClr val="E1841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429638" cy="334359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46356" y="5606104"/>
            <a:ext cx="1106401" cy="897742"/>
            <a:chOff x="0" y="0"/>
            <a:chExt cx="448304" cy="3637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8304" cy="363758"/>
            </a:xfrm>
            <a:custGeom>
              <a:avLst/>
              <a:gdLst/>
              <a:ahLst/>
              <a:cxnLst/>
              <a:rect r="r" b="b" t="t" l="l"/>
              <a:pathLst>
                <a:path h="363758" w="448304">
                  <a:moveTo>
                    <a:pt x="104961" y="0"/>
                  </a:moveTo>
                  <a:lnTo>
                    <a:pt x="343343" y="0"/>
                  </a:lnTo>
                  <a:cubicBezTo>
                    <a:pt x="401312" y="0"/>
                    <a:pt x="448304" y="46993"/>
                    <a:pt x="448304" y="104961"/>
                  </a:cubicBezTo>
                  <a:lnTo>
                    <a:pt x="448304" y="258797"/>
                  </a:lnTo>
                  <a:cubicBezTo>
                    <a:pt x="448304" y="316765"/>
                    <a:pt x="401312" y="363758"/>
                    <a:pt x="343343" y="363758"/>
                  </a:cubicBezTo>
                  <a:lnTo>
                    <a:pt x="104961" y="363758"/>
                  </a:lnTo>
                  <a:cubicBezTo>
                    <a:pt x="46993" y="363758"/>
                    <a:pt x="0" y="316765"/>
                    <a:pt x="0" y="258797"/>
                  </a:cubicBezTo>
                  <a:lnTo>
                    <a:pt x="0" y="104961"/>
                  </a:lnTo>
                  <a:cubicBezTo>
                    <a:pt x="0" y="46993"/>
                    <a:pt x="46993" y="0"/>
                    <a:pt x="104961" y="0"/>
                  </a:cubicBezTo>
                  <a:close/>
                </a:path>
              </a:pathLst>
            </a:custGeom>
            <a:solidFill>
              <a:srgbClr val="F7F7F0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48304" cy="382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02019" y="5671250"/>
            <a:ext cx="995074" cy="767451"/>
          </a:xfrm>
          <a:custGeom>
            <a:avLst/>
            <a:gdLst/>
            <a:ahLst/>
            <a:cxnLst/>
            <a:rect r="r" b="b" t="t" l="l"/>
            <a:pathLst>
              <a:path h="767451" w="995074">
                <a:moveTo>
                  <a:pt x="0" y="0"/>
                </a:moveTo>
                <a:lnTo>
                  <a:pt x="995074" y="0"/>
                </a:lnTo>
                <a:lnTo>
                  <a:pt x="995074" y="767451"/>
                </a:lnTo>
                <a:lnTo>
                  <a:pt x="0" y="767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026809" y="5606104"/>
            <a:ext cx="1106401" cy="897742"/>
            <a:chOff x="0" y="0"/>
            <a:chExt cx="448304" cy="3637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8304" cy="363758"/>
            </a:xfrm>
            <a:custGeom>
              <a:avLst/>
              <a:gdLst/>
              <a:ahLst/>
              <a:cxnLst/>
              <a:rect r="r" b="b" t="t" l="l"/>
              <a:pathLst>
                <a:path h="363758" w="448304">
                  <a:moveTo>
                    <a:pt x="104961" y="0"/>
                  </a:moveTo>
                  <a:lnTo>
                    <a:pt x="343343" y="0"/>
                  </a:lnTo>
                  <a:cubicBezTo>
                    <a:pt x="401312" y="0"/>
                    <a:pt x="448304" y="46993"/>
                    <a:pt x="448304" y="104961"/>
                  </a:cubicBezTo>
                  <a:lnTo>
                    <a:pt x="448304" y="258797"/>
                  </a:lnTo>
                  <a:cubicBezTo>
                    <a:pt x="448304" y="316765"/>
                    <a:pt x="401312" y="363758"/>
                    <a:pt x="343343" y="363758"/>
                  </a:cubicBezTo>
                  <a:lnTo>
                    <a:pt x="104961" y="363758"/>
                  </a:lnTo>
                  <a:cubicBezTo>
                    <a:pt x="46993" y="363758"/>
                    <a:pt x="0" y="316765"/>
                    <a:pt x="0" y="258797"/>
                  </a:cubicBezTo>
                  <a:lnTo>
                    <a:pt x="0" y="104961"/>
                  </a:lnTo>
                  <a:cubicBezTo>
                    <a:pt x="0" y="46993"/>
                    <a:pt x="46993" y="0"/>
                    <a:pt x="104961" y="0"/>
                  </a:cubicBezTo>
                  <a:close/>
                </a:path>
              </a:pathLst>
            </a:custGeom>
            <a:solidFill>
              <a:srgbClr val="F7F7F0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48304" cy="382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541169" y="5606104"/>
            <a:ext cx="1106401" cy="897742"/>
            <a:chOff x="0" y="0"/>
            <a:chExt cx="448304" cy="3637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8304" cy="363758"/>
            </a:xfrm>
            <a:custGeom>
              <a:avLst/>
              <a:gdLst/>
              <a:ahLst/>
              <a:cxnLst/>
              <a:rect r="r" b="b" t="t" l="l"/>
              <a:pathLst>
                <a:path h="363758" w="448304">
                  <a:moveTo>
                    <a:pt x="104961" y="0"/>
                  </a:moveTo>
                  <a:lnTo>
                    <a:pt x="343343" y="0"/>
                  </a:lnTo>
                  <a:cubicBezTo>
                    <a:pt x="401312" y="0"/>
                    <a:pt x="448304" y="46993"/>
                    <a:pt x="448304" y="104961"/>
                  </a:cubicBezTo>
                  <a:lnTo>
                    <a:pt x="448304" y="258797"/>
                  </a:lnTo>
                  <a:cubicBezTo>
                    <a:pt x="448304" y="316765"/>
                    <a:pt x="401312" y="363758"/>
                    <a:pt x="343343" y="363758"/>
                  </a:cubicBezTo>
                  <a:lnTo>
                    <a:pt x="104961" y="363758"/>
                  </a:lnTo>
                  <a:cubicBezTo>
                    <a:pt x="46993" y="363758"/>
                    <a:pt x="0" y="316765"/>
                    <a:pt x="0" y="258797"/>
                  </a:cubicBezTo>
                  <a:lnTo>
                    <a:pt x="0" y="104961"/>
                  </a:lnTo>
                  <a:cubicBezTo>
                    <a:pt x="0" y="46993"/>
                    <a:pt x="46993" y="0"/>
                    <a:pt x="104961" y="0"/>
                  </a:cubicBezTo>
                  <a:close/>
                </a:path>
              </a:pathLst>
            </a:custGeom>
            <a:solidFill>
              <a:srgbClr val="F7F7F0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48304" cy="382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4325132" y="5655634"/>
            <a:ext cx="534518" cy="823447"/>
          </a:xfrm>
          <a:custGeom>
            <a:avLst/>
            <a:gdLst/>
            <a:ahLst/>
            <a:cxnLst/>
            <a:rect r="r" b="b" t="t" l="l"/>
            <a:pathLst>
              <a:path h="823447" w="534518">
                <a:moveTo>
                  <a:pt x="0" y="0"/>
                </a:moveTo>
                <a:lnTo>
                  <a:pt x="534519" y="0"/>
                </a:lnTo>
                <a:lnTo>
                  <a:pt x="534519" y="823448"/>
                </a:lnTo>
                <a:lnTo>
                  <a:pt x="0" y="823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593860" y="5714040"/>
            <a:ext cx="1001020" cy="658855"/>
          </a:xfrm>
          <a:custGeom>
            <a:avLst/>
            <a:gdLst/>
            <a:ahLst/>
            <a:cxnLst/>
            <a:rect r="r" b="b" t="t" l="l"/>
            <a:pathLst>
              <a:path h="658855" w="1001020">
                <a:moveTo>
                  <a:pt x="0" y="0"/>
                </a:moveTo>
                <a:lnTo>
                  <a:pt x="1001020" y="0"/>
                </a:lnTo>
                <a:lnTo>
                  <a:pt x="1001020" y="658855"/>
                </a:lnTo>
                <a:lnTo>
                  <a:pt x="0" y="658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403185" y="611305"/>
            <a:ext cx="5513972" cy="65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6"/>
              </a:lnSpc>
            </a:pPr>
            <a:r>
              <a:rPr lang="en-US" b="true" sz="5189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69005" y="675480"/>
            <a:ext cx="499080" cy="39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6178" y="2072184"/>
            <a:ext cx="2005837" cy="33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b="true" sz="2745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Motivation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700278" y="1951168"/>
            <a:ext cx="2453464" cy="66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3"/>
              </a:lnSpc>
              <a:spcBef>
                <a:spcPct val="0"/>
              </a:spcBef>
            </a:pPr>
            <a:r>
              <a:rPr lang="en-US" b="true" sz="2745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Problem Statementon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8631" y="2650197"/>
            <a:ext cx="3068188" cy="286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512"/>
              </a:lnSpc>
              <a:buFont typeface="Arial"/>
              <a:buChar char="•"/>
            </a:pPr>
            <a:r>
              <a:rPr lang="en-US" sz="1400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Traditional Indian farming often relies on experience-based decisions, which may not align with scientific or real-time data insights.</a:t>
            </a:r>
          </a:p>
          <a:p>
            <a:pPr algn="l" marL="302261" indent="-151130" lvl="1">
              <a:lnSpc>
                <a:spcPts val="1512"/>
              </a:lnSpc>
              <a:buFont typeface="Arial"/>
              <a:buChar char="•"/>
            </a:pPr>
            <a:r>
              <a:rPr lang="en-US" sz="1400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Farmers struggle with pest infestations, plant diseases, and poor soil health, resulting in reduced crop yield and financial losses.</a:t>
            </a:r>
          </a:p>
          <a:p>
            <a:pPr algn="l" marL="302261" indent="-151130" lvl="1">
              <a:lnSpc>
                <a:spcPts val="1512"/>
              </a:lnSpc>
              <a:buFont typeface="Arial"/>
              <a:buChar char="•"/>
            </a:pPr>
            <a:r>
              <a:rPr lang="en-US" sz="1400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Many AI-based solutions that exist are fragmented, lack regional adaptation, or are too complex for small and marginal farmers to use.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04421" y="2727268"/>
            <a:ext cx="2943959" cy="286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12"/>
              </a:lnSpc>
            </a:pPr>
            <a:r>
              <a:rPr lang="en-US" sz="1400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o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devel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p 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riHelp,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n AI-powe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re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d,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w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b-ba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d pl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tfo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hat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consol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id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 mul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ple ML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o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provid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302261" indent="-151130" lvl="1">
              <a:lnSpc>
                <a:spcPts val="1512"/>
              </a:lnSpc>
              <a:buFont typeface="Arial"/>
              <a:buChar char="•"/>
            </a:pP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Cro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recommend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tio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ba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ed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on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so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alth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nd c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ma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e.</a:t>
            </a:r>
          </a:p>
          <a:p>
            <a:pPr algn="just" marL="302261" indent="-151130" lvl="1">
              <a:lnSpc>
                <a:spcPts val="1512"/>
              </a:lnSpc>
              <a:buFont typeface="Arial"/>
              <a:buChar char="•"/>
            </a:pP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li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zer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uggest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n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ilo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ed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o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ut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ri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en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 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eve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an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c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op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ype.</a:t>
            </a:r>
          </a:p>
          <a:p>
            <a:pPr algn="just" marL="302261" indent="-151130" lvl="1">
              <a:lnSpc>
                <a:spcPts val="1512"/>
              </a:lnSpc>
              <a:buFont typeface="Arial"/>
              <a:buChar char="•"/>
            </a:pP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Di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ease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pest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ction us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ing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leaf/pes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image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pload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just">
              <a:lnSpc>
                <a:spcPts val="1512"/>
              </a:lnSpc>
            </a:pP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The go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l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 to 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nabl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fa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to mak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data-dr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ve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isions,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o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pt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ze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r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eso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ur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ces,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nd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r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duc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y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iel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oss.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96502" y="2072184"/>
            <a:ext cx="2638095" cy="33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3"/>
              </a:lnSpc>
              <a:spcBef>
                <a:spcPct val="0"/>
              </a:spcBef>
            </a:pPr>
            <a:r>
              <a:rPr lang="en-US" b="true" sz="2745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Scope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93607" y="2650197"/>
            <a:ext cx="2975398" cy="267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512"/>
              </a:lnSpc>
              <a:spcBef>
                <a:spcPct val="0"/>
              </a:spcBef>
              <a:buFont typeface="Arial"/>
              <a:buChar char="•"/>
            </a:pP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Focused on precision agriculture for Indian regions, especially Maharashtra.</a:t>
            </a:r>
          </a:p>
          <a:p>
            <a:pPr algn="l" marL="302261" indent="-151130" lvl="1">
              <a:lnSpc>
                <a:spcPts val="1512"/>
              </a:lnSpc>
              <a:spcBef>
                <a:spcPct val="0"/>
              </a:spcBef>
              <a:buFont typeface="Arial"/>
              <a:buChar char="•"/>
            </a:pP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Supports recommendations for 18+ crops and 30 common pest types using regional datasets.</a:t>
            </a:r>
          </a:p>
          <a:p>
            <a:pPr algn="l" marL="302261" indent="-151130" lvl="1">
              <a:lnSpc>
                <a:spcPts val="1512"/>
              </a:lnSpc>
              <a:spcBef>
                <a:spcPct val="0"/>
              </a:spcBef>
              <a:buFont typeface="Arial"/>
              <a:buChar char="•"/>
            </a:pP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Includes both tabular and image-based ML models for varied user input types.</a:t>
            </a:r>
          </a:p>
          <a:p>
            <a:pPr algn="l" marL="302261" indent="-151130" lvl="1">
              <a:lnSpc>
                <a:spcPts val="1512"/>
              </a:lnSpc>
              <a:spcBef>
                <a:spcPct val="0"/>
              </a:spcBef>
              <a:buFont typeface="Arial"/>
              <a:buChar char="•"/>
            </a:pPr>
            <a:r>
              <a:rPr lang="en-US" sz="1400" strike="noStrike" u="none">
                <a:solidFill>
                  <a:srgbClr val="FFFAF5"/>
                </a:solidFill>
                <a:latin typeface="Canva Sans"/>
                <a:ea typeface="Canva Sans"/>
                <a:cs typeface="Canva Sans"/>
                <a:sym typeface="Canva Sans"/>
              </a:rPr>
              <a:t>Scalable architecture enabling future integration with weather APIs, market price feeds, and IoT-based sensors.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87200" cy="6858000"/>
          </a:xfrm>
          <a:custGeom>
            <a:avLst/>
            <a:gdLst/>
            <a:ahLst/>
            <a:cxnLst/>
            <a:rect r="r" b="b" t="t" l="l"/>
            <a:pathLst>
              <a:path h="6858000" w="11887200">
                <a:moveTo>
                  <a:pt x="0" y="0"/>
                </a:moveTo>
                <a:lnTo>
                  <a:pt x="11887200" y="0"/>
                </a:lnTo>
                <a:lnTo>
                  <a:pt x="11887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95" t="-22650" r="-90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6049" y="754380"/>
            <a:ext cx="13790298" cy="7777176"/>
          </a:xfrm>
          <a:custGeom>
            <a:avLst/>
            <a:gdLst/>
            <a:ahLst/>
            <a:cxnLst/>
            <a:rect r="r" b="b" t="t" l="l"/>
            <a:pathLst>
              <a:path h="7777176" w="13790298">
                <a:moveTo>
                  <a:pt x="0" y="0"/>
                </a:moveTo>
                <a:lnTo>
                  <a:pt x="13790298" y="0"/>
                </a:lnTo>
                <a:lnTo>
                  <a:pt x="13790298" y="7777176"/>
                </a:lnTo>
                <a:lnTo>
                  <a:pt x="0" y="7777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189100" y="1170800"/>
            <a:ext cx="5277490" cy="5001400"/>
            <a:chOff x="0" y="0"/>
            <a:chExt cx="7036653" cy="6668534"/>
          </a:xfrm>
        </p:grpSpPr>
        <p:sp>
          <p:nvSpPr>
            <p:cNvPr name="AutoShape 5" id="5"/>
            <p:cNvSpPr/>
            <p:nvPr/>
          </p:nvSpPr>
          <p:spPr>
            <a:xfrm>
              <a:off x="3632669" y="1060214"/>
              <a:ext cx="0" cy="5608320"/>
            </a:xfrm>
            <a:prstGeom prst="line">
              <a:avLst/>
            </a:prstGeom>
            <a:ln cap="flat" w="50800">
              <a:solidFill>
                <a:srgbClr val="00B050"/>
              </a:solidFill>
              <a:prstDash val="solid"/>
              <a:headEnd type="diamond" len="lg" w="lg"/>
              <a:tailEnd type="diamond" len="lg" w="lg"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1631925" y="0"/>
              <a:ext cx="4052288" cy="1106408"/>
              <a:chOff x="0" y="0"/>
              <a:chExt cx="1488465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8846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88465">
                    <a:moveTo>
                      <a:pt x="0" y="0"/>
                    </a:moveTo>
                    <a:lnTo>
                      <a:pt x="1285265" y="0"/>
                    </a:lnTo>
                    <a:lnTo>
                      <a:pt x="1488465" y="203200"/>
                    </a:lnTo>
                    <a:lnTo>
                      <a:pt x="128526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38100"/>
                <a:ext cx="1234465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1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008840" y="191230"/>
              <a:ext cx="1656497" cy="666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Scope</a:t>
              </a:r>
              <a:r>
                <a:rPr lang="en-US" sz="30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1677908"/>
              <a:ext cx="7036653" cy="2537845"/>
              <a:chOff x="0" y="0"/>
              <a:chExt cx="2084934" cy="75195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084934" cy="751954"/>
              </a:xfrm>
              <a:custGeom>
                <a:avLst/>
                <a:gdLst/>
                <a:ahLst/>
                <a:cxnLst/>
                <a:rect r="r" b="b" t="t" l="l"/>
                <a:pathLst>
                  <a:path h="751954" w="2084934">
                    <a:moveTo>
                      <a:pt x="0" y="0"/>
                    </a:moveTo>
                    <a:lnTo>
                      <a:pt x="2084934" y="0"/>
                    </a:lnTo>
                    <a:lnTo>
                      <a:pt x="2084934" y="751954"/>
                    </a:lnTo>
                    <a:lnTo>
                      <a:pt x="0" y="751954"/>
                    </a:lnTo>
                    <a:close/>
                  </a:path>
                </a:pathLst>
              </a:custGeom>
              <a:solidFill>
                <a:srgbClr val="C3F4F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2084934" cy="7805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4787253"/>
              <a:ext cx="7036653" cy="1881281"/>
              <a:chOff x="0" y="0"/>
              <a:chExt cx="2084934" cy="55741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84934" cy="557417"/>
              </a:xfrm>
              <a:custGeom>
                <a:avLst/>
                <a:gdLst/>
                <a:ahLst/>
                <a:cxnLst/>
                <a:rect r="r" b="b" t="t" l="l"/>
                <a:pathLst>
                  <a:path h="557417" w="2084934">
                    <a:moveTo>
                      <a:pt x="0" y="0"/>
                    </a:moveTo>
                    <a:lnTo>
                      <a:pt x="2084934" y="0"/>
                    </a:lnTo>
                    <a:lnTo>
                      <a:pt x="2084934" y="557417"/>
                    </a:lnTo>
                    <a:lnTo>
                      <a:pt x="0" y="557417"/>
                    </a:lnTo>
                    <a:close/>
                  </a:path>
                </a:pathLst>
              </a:custGeom>
              <a:solidFill>
                <a:srgbClr val="C3F4F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2084934" cy="5859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3500533" y="1550908"/>
              <a:ext cx="254000" cy="25400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89309" y="1956230"/>
              <a:ext cx="6222448" cy="194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80"/>
                </a:lnSpc>
                <a:spcBef>
                  <a:spcPct val="0"/>
                </a:spcBef>
              </a:pPr>
              <a:r>
                <a:rPr lang="en-US" b="true" sz="19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Streamline the decision-making process by providing actionable insights and recommendations, minimizing the time and effort required for farmers to access crucial agricultural data.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07102" y="5031512"/>
              <a:ext cx="6222448" cy="146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6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Ensure that the system meets user needs by offering reliable, accurate information and responsive support, leading to increased confidence in their farming decisions.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3505669" y="4088753"/>
              <a:ext cx="254000" cy="25400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3500533" y="4722090"/>
              <a:ext cx="254000" cy="25400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701271" y="1170800"/>
            <a:ext cx="3039216" cy="829806"/>
            <a:chOff x="0" y="0"/>
            <a:chExt cx="4052288" cy="110640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052288" cy="1106408"/>
              <a:chOff x="0" y="0"/>
              <a:chExt cx="1488465" cy="4064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48846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88465">
                    <a:moveTo>
                      <a:pt x="0" y="0"/>
                    </a:moveTo>
                    <a:lnTo>
                      <a:pt x="1285265" y="0"/>
                    </a:lnTo>
                    <a:lnTo>
                      <a:pt x="1488465" y="203200"/>
                    </a:lnTo>
                    <a:lnTo>
                      <a:pt x="128526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77800" y="-38100"/>
                <a:ext cx="1234465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1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771432" y="191230"/>
              <a:ext cx="2892899" cy="666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Objectives</a:t>
              </a:r>
              <a:r>
                <a:rPr lang="en-US" sz="30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30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94360" y="274680"/>
            <a:ext cx="1069812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b="true" sz="4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OBJECTIVES &amp; SCOPE 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498158" y="2188473"/>
            <a:ext cx="5445442" cy="4216624"/>
            <a:chOff x="0" y="0"/>
            <a:chExt cx="7260590" cy="56221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260590" cy="5622165"/>
            </a:xfrm>
            <a:custGeom>
              <a:avLst/>
              <a:gdLst/>
              <a:ahLst/>
              <a:cxnLst/>
              <a:rect r="r" b="b" t="t" l="l"/>
              <a:pathLst>
                <a:path h="5622165" w="7260590">
                  <a:moveTo>
                    <a:pt x="0" y="0"/>
                  </a:moveTo>
                  <a:lnTo>
                    <a:pt x="7260590" y="0"/>
                  </a:lnTo>
                  <a:lnTo>
                    <a:pt x="7260590" y="5622165"/>
                  </a:lnTo>
                  <a:lnTo>
                    <a:pt x="0" y="5622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25" t="0" r="-2425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894793" y="576386"/>
              <a:ext cx="2171874" cy="1646791"/>
              <a:chOff x="0" y="0"/>
              <a:chExt cx="643518" cy="48793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43518" cy="487938"/>
              </a:xfrm>
              <a:custGeom>
                <a:avLst/>
                <a:gdLst/>
                <a:ahLst/>
                <a:cxnLst/>
                <a:rect r="r" b="b" t="t" l="l"/>
                <a:pathLst>
                  <a:path h="487938" w="643518">
                    <a:moveTo>
                      <a:pt x="0" y="0"/>
                    </a:moveTo>
                    <a:lnTo>
                      <a:pt x="643518" y="0"/>
                    </a:lnTo>
                    <a:lnTo>
                      <a:pt x="643518" y="487938"/>
                    </a:lnTo>
                    <a:lnTo>
                      <a:pt x="0" y="487938"/>
                    </a:lnTo>
                    <a:close/>
                  </a:path>
                </a:pathLst>
              </a:custGeom>
              <a:solidFill>
                <a:srgbClr val="276C93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643518" cy="51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572436" y="1004003"/>
              <a:ext cx="2171874" cy="1646791"/>
              <a:chOff x="0" y="0"/>
              <a:chExt cx="643518" cy="487938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43518" cy="487938"/>
              </a:xfrm>
              <a:custGeom>
                <a:avLst/>
                <a:gdLst/>
                <a:ahLst/>
                <a:cxnLst/>
                <a:rect r="r" b="b" t="t" l="l"/>
                <a:pathLst>
                  <a:path h="487938" w="643518">
                    <a:moveTo>
                      <a:pt x="0" y="0"/>
                    </a:moveTo>
                    <a:lnTo>
                      <a:pt x="643518" y="0"/>
                    </a:lnTo>
                    <a:lnTo>
                      <a:pt x="643518" y="487938"/>
                    </a:lnTo>
                    <a:lnTo>
                      <a:pt x="0" y="487938"/>
                    </a:lnTo>
                    <a:close/>
                  </a:path>
                </a:pathLst>
              </a:custGeom>
              <a:solidFill>
                <a:srgbClr val="276C93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643518" cy="51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4150905" y="589086"/>
              <a:ext cx="2171874" cy="1646791"/>
              <a:chOff x="0" y="0"/>
              <a:chExt cx="643518" cy="487938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643518" cy="487938"/>
              </a:xfrm>
              <a:custGeom>
                <a:avLst/>
                <a:gdLst/>
                <a:ahLst/>
                <a:cxnLst/>
                <a:rect r="r" b="b" t="t" l="l"/>
                <a:pathLst>
                  <a:path h="487938" w="643518">
                    <a:moveTo>
                      <a:pt x="0" y="0"/>
                    </a:moveTo>
                    <a:lnTo>
                      <a:pt x="643518" y="0"/>
                    </a:lnTo>
                    <a:lnTo>
                      <a:pt x="643518" y="487938"/>
                    </a:lnTo>
                    <a:lnTo>
                      <a:pt x="0" y="487938"/>
                    </a:lnTo>
                    <a:close/>
                  </a:path>
                </a:pathLst>
              </a:custGeom>
              <a:solidFill>
                <a:srgbClr val="931455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643518" cy="51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4470620" y="1004003"/>
              <a:ext cx="2171874" cy="1646791"/>
              <a:chOff x="0" y="0"/>
              <a:chExt cx="643518" cy="48793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643518" cy="487938"/>
              </a:xfrm>
              <a:custGeom>
                <a:avLst/>
                <a:gdLst/>
                <a:ahLst/>
                <a:cxnLst/>
                <a:rect r="r" b="b" t="t" l="l"/>
                <a:pathLst>
                  <a:path h="487938" w="643518">
                    <a:moveTo>
                      <a:pt x="0" y="0"/>
                    </a:moveTo>
                    <a:lnTo>
                      <a:pt x="643518" y="0"/>
                    </a:lnTo>
                    <a:lnTo>
                      <a:pt x="643518" y="487938"/>
                    </a:lnTo>
                    <a:lnTo>
                      <a:pt x="0" y="487938"/>
                    </a:lnTo>
                    <a:close/>
                  </a:path>
                </a:pathLst>
              </a:custGeom>
              <a:solidFill>
                <a:srgbClr val="93145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643518" cy="51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4470620" y="3139223"/>
              <a:ext cx="2171874" cy="1646791"/>
              <a:chOff x="0" y="0"/>
              <a:chExt cx="643518" cy="487938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643518" cy="487938"/>
              </a:xfrm>
              <a:custGeom>
                <a:avLst/>
                <a:gdLst/>
                <a:ahLst/>
                <a:cxnLst/>
                <a:rect r="r" b="b" t="t" l="l"/>
                <a:pathLst>
                  <a:path h="487938" w="643518">
                    <a:moveTo>
                      <a:pt x="0" y="0"/>
                    </a:moveTo>
                    <a:lnTo>
                      <a:pt x="643518" y="0"/>
                    </a:lnTo>
                    <a:lnTo>
                      <a:pt x="643518" y="487938"/>
                    </a:lnTo>
                    <a:lnTo>
                      <a:pt x="0" y="487938"/>
                    </a:lnTo>
                    <a:close/>
                  </a:path>
                </a:pathLst>
              </a:custGeom>
              <a:solidFill>
                <a:srgbClr val="F29B2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28575"/>
                <a:ext cx="643518" cy="51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4100105" y="3520223"/>
              <a:ext cx="2171874" cy="1646791"/>
              <a:chOff x="0" y="0"/>
              <a:chExt cx="643518" cy="487938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643518" cy="487938"/>
              </a:xfrm>
              <a:custGeom>
                <a:avLst/>
                <a:gdLst/>
                <a:ahLst/>
                <a:cxnLst/>
                <a:rect r="r" b="b" t="t" l="l"/>
                <a:pathLst>
                  <a:path h="487938" w="643518">
                    <a:moveTo>
                      <a:pt x="0" y="0"/>
                    </a:moveTo>
                    <a:lnTo>
                      <a:pt x="643518" y="0"/>
                    </a:lnTo>
                    <a:lnTo>
                      <a:pt x="643518" y="487938"/>
                    </a:lnTo>
                    <a:lnTo>
                      <a:pt x="0" y="487938"/>
                    </a:lnTo>
                    <a:close/>
                  </a:path>
                </a:pathLst>
              </a:custGeom>
              <a:solidFill>
                <a:srgbClr val="F29B2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643518" cy="51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572436" y="3077827"/>
              <a:ext cx="2171874" cy="1646791"/>
              <a:chOff x="0" y="0"/>
              <a:chExt cx="643518" cy="487938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43518" cy="487938"/>
              </a:xfrm>
              <a:custGeom>
                <a:avLst/>
                <a:gdLst/>
                <a:ahLst/>
                <a:cxnLst/>
                <a:rect r="r" b="b" t="t" l="l"/>
                <a:pathLst>
                  <a:path h="487938" w="643518">
                    <a:moveTo>
                      <a:pt x="0" y="0"/>
                    </a:moveTo>
                    <a:lnTo>
                      <a:pt x="643518" y="0"/>
                    </a:lnTo>
                    <a:lnTo>
                      <a:pt x="643518" y="487938"/>
                    </a:lnTo>
                    <a:lnTo>
                      <a:pt x="0" y="487938"/>
                    </a:lnTo>
                    <a:close/>
                  </a:path>
                </a:pathLst>
              </a:custGeom>
              <a:solidFill>
                <a:srgbClr val="BD392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28575"/>
                <a:ext cx="643518" cy="5165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064172" y="3619027"/>
              <a:ext cx="2002495" cy="1449182"/>
              <a:chOff x="0" y="0"/>
              <a:chExt cx="593332" cy="429387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593332" cy="429387"/>
              </a:xfrm>
              <a:custGeom>
                <a:avLst/>
                <a:gdLst/>
                <a:ahLst/>
                <a:cxnLst/>
                <a:rect r="r" b="b" t="t" l="l"/>
                <a:pathLst>
                  <a:path h="429387" w="593332">
                    <a:moveTo>
                      <a:pt x="0" y="0"/>
                    </a:moveTo>
                    <a:lnTo>
                      <a:pt x="593332" y="0"/>
                    </a:lnTo>
                    <a:lnTo>
                      <a:pt x="593332" y="429387"/>
                    </a:lnTo>
                    <a:lnTo>
                      <a:pt x="0" y="429387"/>
                    </a:lnTo>
                    <a:close/>
                  </a:path>
                </a:pathLst>
              </a:custGeom>
              <a:solidFill>
                <a:srgbClr val="BD392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28575"/>
                <a:ext cx="593332" cy="4579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4426145" y="3145025"/>
              <a:ext cx="2108504" cy="194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80"/>
                </a:lnSpc>
                <a:spcBef>
                  <a:spcPct val="0"/>
                </a:spcBef>
              </a:pPr>
              <a:r>
                <a:rPr lang="en-US" sz="1900" strike="noStrike" u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Design an insect identification model to assess pest threats.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699876" y="3094225"/>
              <a:ext cx="2811870" cy="194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80"/>
                </a:lnSpc>
                <a:spcBef>
                  <a:spcPct val="0"/>
                </a:spcBef>
              </a:pPr>
              <a:r>
                <a:rPr lang="en-US" sz="1900" strike="noStrike" u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Build a disease prediction model using image recognition techniques.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591201" y="772688"/>
              <a:ext cx="2953019" cy="1562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80"/>
                </a:lnSpc>
                <a:spcBef>
                  <a:spcPct val="0"/>
                </a:spcBef>
              </a:pPr>
              <a:r>
                <a:rPr lang="en-US" sz="1900" strike="noStrike" u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Create a crop recommendation model based on soil and weather data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4085557" y="708999"/>
              <a:ext cx="2557801" cy="194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0"/>
                </a:lnSpc>
              </a:pPr>
              <a:r>
                <a:rPr lang="en-US" sz="19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Develop fertilizer recommendation model tailored to specific crops and   </a:t>
              </a:r>
            </a:p>
            <a:p>
              <a:pPr algn="l">
                <a:lnSpc>
                  <a:spcPts val="228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conditions.</a:t>
              </a: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10969005" y="675480"/>
            <a:ext cx="499080" cy="39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53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3039">
            <a:off x="5035131" y="4883609"/>
            <a:ext cx="2438457" cy="3245867"/>
          </a:xfrm>
          <a:custGeom>
            <a:avLst/>
            <a:gdLst/>
            <a:ahLst/>
            <a:cxnLst/>
            <a:rect r="r" b="b" t="t" l="l"/>
            <a:pathLst>
              <a:path h="3245867" w="2438457">
                <a:moveTo>
                  <a:pt x="0" y="0"/>
                </a:moveTo>
                <a:lnTo>
                  <a:pt x="2438457" y="0"/>
                </a:lnTo>
                <a:lnTo>
                  <a:pt x="2438457" y="3245867"/>
                </a:lnTo>
                <a:lnTo>
                  <a:pt x="0" y="324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873294">
            <a:off x="9873581" y="-1043961"/>
            <a:ext cx="2689929" cy="2911966"/>
          </a:xfrm>
          <a:custGeom>
            <a:avLst/>
            <a:gdLst/>
            <a:ahLst/>
            <a:cxnLst/>
            <a:rect r="r" b="b" t="t" l="l"/>
            <a:pathLst>
              <a:path h="2911966" w="2689929">
                <a:moveTo>
                  <a:pt x="0" y="0"/>
                </a:moveTo>
                <a:lnTo>
                  <a:pt x="2689928" y="0"/>
                </a:lnTo>
                <a:lnTo>
                  <a:pt x="2689928" y="2911966"/>
                </a:lnTo>
                <a:lnTo>
                  <a:pt x="0" y="291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21185" y="1448105"/>
          <a:ext cx="10480215" cy="4886325"/>
        </p:xfrm>
        <a:graphic>
          <a:graphicData uri="http://schemas.openxmlformats.org/drawingml/2006/table">
            <a:tbl>
              <a:tblPr/>
              <a:tblGrid>
                <a:gridCol w="2813629"/>
                <a:gridCol w="1379512"/>
                <a:gridCol w="2877149"/>
                <a:gridCol w="3409925"/>
              </a:tblGrid>
              <a:tr h="7460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Paper Title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Publication Year 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Journal / Conference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Key Findings/Reviews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0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Crop Disease Detection Using YOLO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2020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2020 International Conference for Emerging Technology (INCET)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Implemented different YOLO versions for crop disease detection.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41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Era of quantum computing- An intelligent and evaluation based on quantum computers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2019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International Journal of Recent Technology and Engineering (IJRTE), Vol. 8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Discussed the era of quantum computing and its potential applications and evaluations.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84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Plant Diseases and Pests Detection using Machine Learning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2023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2023 3rd Asian Conference on Innovation in Technology (ASIANCON) 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The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propose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 method shows in detecting leaf diseases in plants, which is crucial for promoting healthy plant growth and ensuring ample food supply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1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Recognition of ginger leaf pests and diseases in natural scenarios based on improved YOLOv5s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2024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Transactions of the Chinese Society of Agricultural Engineering, 40 (01)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Studied the recognition of ginger leaf pests and diseases in natural settings using an improved YOLOv5s.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694558" y="421547"/>
            <a:ext cx="6813704" cy="78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7"/>
              </a:lnSpc>
            </a:pPr>
            <a:r>
              <a:rPr lang="en-US" sz="5199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SURVEY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69005" y="675480"/>
            <a:ext cx="499080" cy="39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53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3039">
            <a:off x="5035131" y="4883609"/>
            <a:ext cx="2438457" cy="3245867"/>
          </a:xfrm>
          <a:custGeom>
            <a:avLst/>
            <a:gdLst/>
            <a:ahLst/>
            <a:cxnLst/>
            <a:rect r="r" b="b" t="t" l="l"/>
            <a:pathLst>
              <a:path h="3245867" w="2438457">
                <a:moveTo>
                  <a:pt x="0" y="0"/>
                </a:moveTo>
                <a:lnTo>
                  <a:pt x="2438457" y="0"/>
                </a:lnTo>
                <a:lnTo>
                  <a:pt x="2438457" y="3245867"/>
                </a:lnTo>
                <a:lnTo>
                  <a:pt x="0" y="324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873294">
            <a:off x="9873581" y="-1043961"/>
            <a:ext cx="2689929" cy="2911966"/>
          </a:xfrm>
          <a:custGeom>
            <a:avLst/>
            <a:gdLst/>
            <a:ahLst/>
            <a:cxnLst/>
            <a:rect r="r" b="b" t="t" l="l"/>
            <a:pathLst>
              <a:path h="2911966" w="2689929">
                <a:moveTo>
                  <a:pt x="0" y="0"/>
                </a:moveTo>
                <a:lnTo>
                  <a:pt x="2689928" y="0"/>
                </a:lnTo>
                <a:lnTo>
                  <a:pt x="2689928" y="2911966"/>
                </a:lnTo>
                <a:lnTo>
                  <a:pt x="0" y="291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21185" y="1448105"/>
          <a:ext cx="10480215" cy="5095875"/>
        </p:xfrm>
        <a:graphic>
          <a:graphicData uri="http://schemas.openxmlformats.org/drawingml/2006/table">
            <a:tbl>
              <a:tblPr/>
              <a:tblGrid>
                <a:gridCol w="2813629"/>
                <a:gridCol w="1237165"/>
                <a:gridCol w="2782251"/>
                <a:gridCol w="3647170"/>
              </a:tblGrid>
              <a:tr h="742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Paper Title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Publication Year 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Journal / Conference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Key Findings/Reviews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33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Technological Advancements in Automated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Crop Pest and Disease Detection: A Review &amp; Ongoing Research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2022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International Conference on Computing, Communication, Security and Intelligent Systems (IC3SIS)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This documents demonstrates the comprehensive review of research efforts done in agricultural domain using image  processing techniques. 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33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Leaf Diseases Prediction Pest Detection and Pesticides Recommendation using Deep Learning Techniques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2023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International Conference on Sustainable Computing and Data Communication Systems (ICSCDS-2023)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The study demonstrates that a transfer learning-based ResNet-50 model, can accurately diagnose plant diseases, recommend pesticides.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31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Improved crop leaf pest recognition algorithm based on YOLOv8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2024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Chinese Journal of Agricultural Mechanization, 45 (07): 255-260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Presented an improved algorithm based on YOLOv8 for recognising crop leaf pests.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31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Supervised Deep Learning based Leaf Disease and Pest Detection using Image Processing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2023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7th International Conference on Intelligent Computing and Control Systems (ICICCS-2023)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The VGG16 and YOLOV5s models are deployed with ADAM optimizer. 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694558" y="421547"/>
            <a:ext cx="6813704" cy="78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7"/>
              </a:lnSpc>
            </a:pPr>
            <a:r>
              <a:rPr lang="en-US" sz="5199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SURVEY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97580" y="675480"/>
            <a:ext cx="499080" cy="39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01575">
            <a:off x="8760940" y="-73396"/>
            <a:ext cx="1261617" cy="1480291"/>
          </a:xfrm>
          <a:custGeom>
            <a:avLst/>
            <a:gdLst/>
            <a:ahLst/>
            <a:cxnLst/>
            <a:rect r="r" b="b" t="t" l="l"/>
            <a:pathLst>
              <a:path h="1480291" w="1261617">
                <a:moveTo>
                  <a:pt x="0" y="0"/>
                </a:moveTo>
                <a:lnTo>
                  <a:pt x="1261617" y="0"/>
                </a:lnTo>
                <a:lnTo>
                  <a:pt x="1261617" y="1480292"/>
                </a:lnTo>
                <a:lnTo>
                  <a:pt x="0" y="148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93" t="0" r="-419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68874">
            <a:off x="802043" y="356934"/>
            <a:ext cx="1254317" cy="657733"/>
          </a:xfrm>
          <a:custGeom>
            <a:avLst/>
            <a:gdLst/>
            <a:ahLst/>
            <a:cxnLst/>
            <a:rect r="r" b="b" t="t" l="l"/>
            <a:pathLst>
              <a:path h="657733" w="1254317">
                <a:moveTo>
                  <a:pt x="0" y="0"/>
                </a:moveTo>
                <a:lnTo>
                  <a:pt x="1254318" y="0"/>
                </a:lnTo>
                <a:lnTo>
                  <a:pt x="1254318" y="657732"/>
                </a:lnTo>
                <a:lnTo>
                  <a:pt x="0" y="657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4504" y="271542"/>
            <a:ext cx="556299" cy="1107063"/>
          </a:xfrm>
          <a:custGeom>
            <a:avLst/>
            <a:gdLst/>
            <a:ahLst/>
            <a:cxnLst/>
            <a:rect r="r" b="b" t="t" l="l"/>
            <a:pathLst>
              <a:path h="1107063" w="556299">
                <a:moveTo>
                  <a:pt x="0" y="0"/>
                </a:moveTo>
                <a:lnTo>
                  <a:pt x="556299" y="0"/>
                </a:lnTo>
                <a:lnTo>
                  <a:pt x="556299" y="1107063"/>
                </a:lnTo>
                <a:lnTo>
                  <a:pt x="0" y="1107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5800" y="1302060"/>
            <a:ext cx="4756849" cy="5431712"/>
            <a:chOff x="0" y="0"/>
            <a:chExt cx="6342466" cy="724228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342466" cy="7242282"/>
              <a:chOff x="0" y="0"/>
              <a:chExt cx="1879249" cy="214586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879249" cy="2145861"/>
              </a:xfrm>
              <a:custGeom>
                <a:avLst/>
                <a:gdLst/>
                <a:ahLst/>
                <a:cxnLst/>
                <a:rect r="r" b="b" t="t" l="l"/>
                <a:pathLst>
                  <a:path h="2145861" w="1879249">
                    <a:moveTo>
                      <a:pt x="55336" y="0"/>
                    </a:moveTo>
                    <a:lnTo>
                      <a:pt x="1823913" y="0"/>
                    </a:lnTo>
                    <a:cubicBezTo>
                      <a:pt x="1854474" y="0"/>
                      <a:pt x="1879249" y="24775"/>
                      <a:pt x="1879249" y="55336"/>
                    </a:cubicBezTo>
                    <a:lnTo>
                      <a:pt x="1879249" y="2090525"/>
                    </a:lnTo>
                    <a:cubicBezTo>
                      <a:pt x="1879249" y="2121087"/>
                      <a:pt x="1854474" y="2145861"/>
                      <a:pt x="1823913" y="2145861"/>
                    </a:cubicBezTo>
                    <a:lnTo>
                      <a:pt x="55336" y="2145861"/>
                    </a:lnTo>
                    <a:cubicBezTo>
                      <a:pt x="24775" y="2145861"/>
                      <a:pt x="0" y="2121087"/>
                      <a:pt x="0" y="2090525"/>
                    </a:cubicBezTo>
                    <a:lnTo>
                      <a:pt x="0" y="55336"/>
                    </a:lnTo>
                    <a:cubicBezTo>
                      <a:pt x="0" y="24775"/>
                      <a:pt x="24775" y="0"/>
                      <a:pt x="55336" y="0"/>
                    </a:cubicBezTo>
                    <a:close/>
                  </a:path>
                </a:pathLst>
              </a:custGeom>
              <a:solidFill>
                <a:srgbClr val="C3F4F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879249" cy="21744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86852" y="1007004"/>
              <a:ext cx="2802852" cy="1322638"/>
              <a:chOff x="0" y="0"/>
              <a:chExt cx="1393258" cy="6574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93258" cy="657464"/>
              </a:xfrm>
              <a:custGeom>
                <a:avLst/>
                <a:gdLst/>
                <a:ahLst/>
                <a:cxnLst/>
                <a:rect r="r" b="b" t="t" l="l"/>
                <a:pathLst>
                  <a:path h="657464" w="1393258">
                    <a:moveTo>
                      <a:pt x="1233238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497444"/>
                    </a:lnTo>
                    <a:lnTo>
                      <a:pt x="160020" y="657464"/>
                    </a:lnTo>
                    <a:lnTo>
                      <a:pt x="1233238" y="657464"/>
                    </a:lnTo>
                    <a:lnTo>
                      <a:pt x="1393258" y="497444"/>
                    </a:lnTo>
                    <a:lnTo>
                      <a:pt x="1393258" y="160020"/>
                    </a:lnTo>
                    <a:lnTo>
                      <a:pt x="1233238" y="0"/>
                    </a:lnTo>
                    <a:close/>
                  </a:path>
                </a:pathLst>
              </a:custGeom>
              <a:solidFill>
                <a:srgbClr val="00892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63500" y="34925"/>
                <a:ext cx="1266258" cy="5590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User Authentication 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232031" y="1007004"/>
              <a:ext cx="2802852" cy="1322638"/>
              <a:chOff x="0" y="0"/>
              <a:chExt cx="1393258" cy="65746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93258" cy="657464"/>
              </a:xfrm>
              <a:custGeom>
                <a:avLst/>
                <a:gdLst/>
                <a:ahLst/>
                <a:cxnLst/>
                <a:rect r="r" b="b" t="t" l="l"/>
                <a:pathLst>
                  <a:path h="657464" w="1393258">
                    <a:moveTo>
                      <a:pt x="1233238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497444"/>
                    </a:lnTo>
                    <a:lnTo>
                      <a:pt x="160020" y="657464"/>
                    </a:lnTo>
                    <a:lnTo>
                      <a:pt x="1233238" y="657464"/>
                    </a:lnTo>
                    <a:lnTo>
                      <a:pt x="1393258" y="497444"/>
                    </a:lnTo>
                    <a:lnTo>
                      <a:pt x="1393258" y="160020"/>
                    </a:lnTo>
                    <a:lnTo>
                      <a:pt x="1233238" y="0"/>
                    </a:lnTo>
                    <a:close/>
                  </a:path>
                </a:pathLst>
              </a:custGeom>
              <a:solidFill>
                <a:srgbClr val="00892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63500" y="34925"/>
                <a:ext cx="1266258" cy="5590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Profile: Personal &amp; farm info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337375" y="3985247"/>
              <a:ext cx="5697508" cy="1322638"/>
              <a:chOff x="0" y="0"/>
              <a:chExt cx="2832150" cy="65746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832150" cy="657464"/>
              </a:xfrm>
              <a:custGeom>
                <a:avLst/>
                <a:gdLst/>
                <a:ahLst/>
                <a:cxnLst/>
                <a:rect r="r" b="b" t="t" l="l"/>
                <a:pathLst>
                  <a:path h="657464" w="2832150">
                    <a:moveTo>
                      <a:pt x="267213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497444"/>
                    </a:lnTo>
                    <a:lnTo>
                      <a:pt x="160020" y="657464"/>
                    </a:lnTo>
                    <a:lnTo>
                      <a:pt x="2672130" y="657464"/>
                    </a:lnTo>
                    <a:lnTo>
                      <a:pt x="2832150" y="497444"/>
                    </a:lnTo>
                    <a:lnTo>
                      <a:pt x="2832150" y="160020"/>
                    </a:lnTo>
                    <a:lnTo>
                      <a:pt x="2672130" y="0"/>
                    </a:lnTo>
                    <a:close/>
                  </a:path>
                </a:pathLst>
              </a:custGeom>
              <a:solidFill>
                <a:srgbClr val="00892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63500" y="34925"/>
                <a:ext cx="2705150" cy="5590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D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i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s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a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se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 &amp; 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Pest 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D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t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ection</a:t>
                </a:r>
              </a:p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(Upload image → Prediction)</a:t>
                </a: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86852" y="2497509"/>
              <a:ext cx="5757550" cy="1322638"/>
              <a:chOff x="0" y="0"/>
              <a:chExt cx="2861997" cy="65746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861996" cy="657464"/>
              </a:xfrm>
              <a:custGeom>
                <a:avLst/>
                <a:gdLst/>
                <a:ahLst/>
                <a:cxnLst/>
                <a:rect r="r" b="b" t="t" l="l"/>
                <a:pathLst>
                  <a:path h="657464" w="2861996">
                    <a:moveTo>
                      <a:pt x="2701977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497444"/>
                    </a:lnTo>
                    <a:lnTo>
                      <a:pt x="160020" y="657464"/>
                    </a:lnTo>
                    <a:lnTo>
                      <a:pt x="2701977" y="657464"/>
                    </a:lnTo>
                    <a:lnTo>
                      <a:pt x="2861996" y="497444"/>
                    </a:lnTo>
                    <a:lnTo>
                      <a:pt x="2861996" y="160020"/>
                    </a:lnTo>
                    <a:lnTo>
                      <a:pt x="2701977" y="0"/>
                    </a:lnTo>
                    <a:close/>
                  </a:path>
                </a:pathLst>
              </a:custGeom>
              <a:solidFill>
                <a:srgbClr val="00892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63500" y="34925"/>
                <a:ext cx="2734997" cy="5590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Crop &amp; 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F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r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tiliz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er Pr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edicti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o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n</a:t>
                </a:r>
              </a:p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(Input data → ML model output)</a:t>
                </a: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286852" y="5472984"/>
              <a:ext cx="5748031" cy="1322638"/>
              <a:chOff x="0" y="0"/>
              <a:chExt cx="2857265" cy="65746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857265" cy="657464"/>
              </a:xfrm>
              <a:custGeom>
                <a:avLst/>
                <a:gdLst/>
                <a:ahLst/>
                <a:cxnLst/>
                <a:rect r="r" b="b" t="t" l="l"/>
                <a:pathLst>
                  <a:path h="657464" w="2857265">
                    <a:moveTo>
                      <a:pt x="2697245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497444"/>
                    </a:lnTo>
                    <a:lnTo>
                      <a:pt x="160020" y="657464"/>
                    </a:lnTo>
                    <a:lnTo>
                      <a:pt x="2697245" y="657464"/>
                    </a:lnTo>
                    <a:lnTo>
                      <a:pt x="2857265" y="497444"/>
                    </a:lnTo>
                    <a:lnTo>
                      <a:pt x="2857265" y="160020"/>
                    </a:lnTo>
                    <a:lnTo>
                      <a:pt x="2697245" y="0"/>
                    </a:lnTo>
                    <a:close/>
                  </a:path>
                </a:pathLst>
              </a:custGeom>
              <a:solidFill>
                <a:srgbClr val="00892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63500" y="34925"/>
                <a:ext cx="2730265" cy="5590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H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istory</a:t>
                </a:r>
              </a:p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(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Save &amp; vie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w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 past results)</a:t>
                </a: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039436" y="222116"/>
              <a:ext cx="4708476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39"/>
                </a:lnSpc>
              </a:pPr>
              <a:r>
                <a:rPr lang="en-US" b="true" sz="2199" strike="noStrike" u="none">
                  <a:solidFill>
                    <a:srgbClr val="133D3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Functional Requirements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585253" y="128667"/>
            <a:ext cx="5030655" cy="93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REQUIREMENTS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69005" y="675480"/>
            <a:ext cx="499080" cy="39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870244" y="1302060"/>
            <a:ext cx="5268118" cy="4307849"/>
            <a:chOff x="0" y="0"/>
            <a:chExt cx="7024158" cy="574379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7024158" cy="5743799"/>
              <a:chOff x="0" y="0"/>
              <a:chExt cx="2081232" cy="170186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081232" cy="1701866"/>
              </a:xfrm>
              <a:custGeom>
                <a:avLst/>
                <a:gdLst/>
                <a:ahLst/>
                <a:cxnLst/>
                <a:rect r="r" b="b" t="t" l="l"/>
                <a:pathLst>
                  <a:path h="1701866" w="2081232">
                    <a:moveTo>
                      <a:pt x="49966" y="0"/>
                    </a:moveTo>
                    <a:lnTo>
                      <a:pt x="2031266" y="0"/>
                    </a:lnTo>
                    <a:cubicBezTo>
                      <a:pt x="2058862" y="0"/>
                      <a:pt x="2081232" y="22370"/>
                      <a:pt x="2081232" y="49966"/>
                    </a:cubicBezTo>
                    <a:lnTo>
                      <a:pt x="2081232" y="1651901"/>
                    </a:lnTo>
                    <a:cubicBezTo>
                      <a:pt x="2081232" y="1679496"/>
                      <a:pt x="2058862" y="1701866"/>
                      <a:pt x="2031266" y="1701866"/>
                    </a:cubicBezTo>
                    <a:lnTo>
                      <a:pt x="49966" y="1701866"/>
                    </a:lnTo>
                    <a:cubicBezTo>
                      <a:pt x="22370" y="1701866"/>
                      <a:pt x="0" y="1679496"/>
                      <a:pt x="0" y="1651901"/>
                    </a:cubicBezTo>
                    <a:lnTo>
                      <a:pt x="0" y="49966"/>
                    </a:lnTo>
                    <a:cubicBezTo>
                      <a:pt x="0" y="22370"/>
                      <a:pt x="22370" y="0"/>
                      <a:pt x="49966" y="0"/>
                    </a:cubicBezTo>
                    <a:close/>
                  </a:path>
                </a:pathLst>
              </a:custGeom>
              <a:solidFill>
                <a:srgbClr val="C3F4FD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2081232" cy="173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340798" y="2583678"/>
              <a:ext cx="6274911" cy="1322638"/>
              <a:chOff x="0" y="0"/>
              <a:chExt cx="3119169" cy="65746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119169" cy="657464"/>
              </a:xfrm>
              <a:custGeom>
                <a:avLst/>
                <a:gdLst/>
                <a:ahLst/>
                <a:cxnLst/>
                <a:rect r="r" b="b" t="t" l="l"/>
                <a:pathLst>
                  <a:path h="657464" w="3119169">
                    <a:moveTo>
                      <a:pt x="2959149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497444"/>
                    </a:lnTo>
                    <a:lnTo>
                      <a:pt x="160020" y="657464"/>
                    </a:lnTo>
                    <a:lnTo>
                      <a:pt x="2959149" y="657464"/>
                    </a:lnTo>
                    <a:lnTo>
                      <a:pt x="3119169" y="497444"/>
                    </a:lnTo>
                    <a:lnTo>
                      <a:pt x="3119169" y="160020"/>
                    </a:lnTo>
                    <a:lnTo>
                      <a:pt x="2959149" y="0"/>
                    </a:lnTo>
                    <a:close/>
                  </a:path>
                </a:pathLst>
              </a:custGeom>
              <a:solidFill>
                <a:srgbClr val="00892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63500" y="34925"/>
                <a:ext cx="2992169" cy="5590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U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sa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bility: Mobil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-friendly,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 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regional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 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languag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</a:t>
                </a: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340798" y="4109516"/>
              <a:ext cx="6274911" cy="1322638"/>
              <a:chOff x="0" y="0"/>
              <a:chExt cx="3119169" cy="65746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3119169" cy="657464"/>
              </a:xfrm>
              <a:custGeom>
                <a:avLst/>
                <a:gdLst/>
                <a:ahLst/>
                <a:cxnLst/>
                <a:rect r="r" b="b" t="t" l="l"/>
                <a:pathLst>
                  <a:path h="657464" w="3119169">
                    <a:moveTo>
                      <a:pt x="2959149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497444"/>
                    </a:lnTo>
                    <a:lnTo>
                      <a:pt x="160020" y="657464"/>
                    </a:lnTo>
                    <a:lnTo>
                      <a:pt x="2959149" y="657464"/>
                    </a:lnTo>
                    <a:lnTo>
                      <a:pt x="3119169" y="497444"/>
                    </a:lnTo>
                    <a:lnTo>
                      <a:pt x="3119169" y="160020"/>
                    </a:lnTo>
                    <a:lnTo>
                      <a:pt x="2959149" y="0"/>
                    </a:lnTo>
                    <a:close/>
                  </a:path>
                </a:pathLst>
              </a:custGeom>
              <a:solidFill>
                <a:srgbClr val="00892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63500" y="34925"/>
                <a:ext cx="2992169" cy="5590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Scalability: Cloud-based, multi-us</a:t>
                </a: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er</a:t>
                </a: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3512079" y="1057841"/>
              <a:ext cx="3103630" cy="1322638"/>
              <a:chOff x="0" y="0"/>
              <a:chExt cx="1542770" cy="65746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542770" cy="657464"/>
              </a:xfrm>
              <a:custGeom>
                <a:avLst/>
                <a:gdLst/>
                <a:ahLst/>
                <a:cxnLst/>
                <a:rect r="r" b="b" t="t" l="l"/>
                <a:pathLst>
                  <a:path h="657464" w="1542770">
                    <a:moveTo>
                      <a:pt x="138275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497444"/>
                    </a:lnTo>
                    <a:lnTo>
                      <a:pt x="160020" y="657464"/>
                    </a:lnTo>
                    <a:lnTo>
                      <a:pt x="1382750" y="657464"/>
                    </a:lnTo>
                    <a:lnTo>
                      <a:pt x="1542770" y="497444"/>
                    </a:lnTo>
                    <a:lnTo>
                      <a:pt x="1542770" y="160020"/>
                    </a:lnTo>
                    <a:lnTo>
                      <a:pt x="1382750" y="0"/>
                    </a:lnTo>
                    <a:close/>
                  </a:path>
                </a:pathLst>
              </a:custGeom>
              <a:solidFill>
                <a:srgbClr val="00892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63500" y="34925"/>
                <a:ext cx="1415770" cy="5590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 strike="noStrike" u="non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Security: JWT auth, encrypted uploads</a:t>
                </a: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675670" y="247976"/>
              <a:ext cx="5632612" cy="444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39"/>
                </a:lnSpc>
              </a:pPr>
              <a:r>
                <a:rPr lang="en-US" b="true" sz="2199">
                  <a:solidFill>
                    <a:srgbClr val="133D3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Non-</a:t>
              </a:r>
              <a:r>
                <a:rPr lang="en-US" b="true" sz="2199" strike="noStrike" u="none">
                  <a:solidFill>
                    <a:srgbClr val="133D3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Functional Requirements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340798" y="1057841"/>
              <a:ext cx="2988076" cy="1322638"/>
              <a:chOff x="0" y="0"/>
              <a:chExt cx="1485330" cy="657464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485330" cy="657464"/>
              </a:xfrm>
              <a:custGeom>
                <a:avLst/>
                <a:gdLst/>
                <a:ahLst/>
                <a:cxnLst/>
                <a:rect r="r" b="b" t="t" l="l"/>
                <a:pathLst>
                  <a:path h="657464" w="1485330">
                    <a:moveTo>
                      <a:pt x="132531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497444"/>
                    </a:lnTo>
                    <a:lnTo>
                      <a:pt x="160020" y="657464"/>
                    </a:lnTo>
                    <a:lnTo>
                      <a:pt x="1325310" y="657464"/>
                    </a:lnTo>
                    <a:lnTo>
                      <a:pt x="1485330" y="497444"/>
                    </a:lnTo>
                    <a:lnTo>
                      <a:pt x="1485330" y="160020"/>
                    </a:lnTo>
                    <a:lnTo>
                      <a:pt x="1325310" y="0"/>
                    </a:lnTo>
                    <a:close/>
                  </a:path>
                </a:pathLst>
              </a:custGeom>
              <a:solidFill>
                <a:srgbClr val="00892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63500" y="34925"/>
                <a:ext cx="1358330" cy="5590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Performance: Fast response time</a:t>
                </a:r>
              </a:p>
            </p:txBody>
          </p:sp>
        </p:grpSp>
      </p:grpSp>
      <p:sp>
        <p:nvSpPr>
          <p:cNvPr name="Freeform 44" id="44"/>
          <p:cNvSpPr/>
          <p:nvPr/>
        </p:nvSpPr>
        <p:spPr>
          <a:xfrm flipH="false" flipV="false" rot="0">
            <a:off x="8268227" y="5374492"/>
            <a:ext cx="2247042" cy="1957736"/>
          </a:xfrm>
          <a:custGeom>
            <a:avLst/>
            <a:gdLst/>
            <a:ahLst/>
            <a:cxnLst/>
            <a:rect r="r" b="b" t="t" l="l"/>
            <a:pathLst>
              <a:path h="1957736" w="2247042">
                <a:moveTo>
                  <a:pt x="0" y="0"/>
                </a:moveTo>
                <a:lnTo>
                  <a:pt x="2247043" y="0"/>
                </a:lnTo>
                <a:lnTo>
                  <a:pt x="2247043" y="1957736"/>
                </a:lnTo>
                <a:lnTo>
                  <a:pt x="0" y="1957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01575">
            <a:off x="8760940" y="-73396"/>
            <a:ext cx="1261617" cy="1480291"/>
          </a:xfrm>
          <a:custGeom>
            <a:avLst/>
            <a:gdLst/>
            <a:ahLst/>
            <a:cxnLst/>
            <a:rect r="r" b="b" t="t" l="l"/>
            <a:pathLst>
              <a:path h="1480291" w="1261617">
                <a:moveTo>
                  <a:pt x="0" y="0"/>
                </a:moveTo>
                <a:lnTo>
                  <a:pt x="1261617" y="0"/>
                </a:lnTo>
                <a:lnTo>
                  <a:pt x="1261617" y="1480292"/>
                </a:lnTo>
                <a:lnTo>
                  <a:pt x="0" y="148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93" t="0" r="-419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68874">
            <a:off x="802043" y="356934"/>
            <a:ext cx="1254317" cy="657733"/>
          </a:xfrm>
          <a:custGeom>
            <a:avLst/>
            <a:gdLst/>
            <a:ahLst/>
            <a:cxnLst/>
            <a:rect r="r" b="b" t="t" l="l"/>
            <a:pathLst>
              <a:path h="657733" w="1254317">
                <a:moveTo>
                  <a:pt x="0" y="0"/>
                </a:moveTo>
                <a:lnTo>
                  <a:pt x="1254318" y="0"/>
                </a:lnTo>
                <a:lnTo>
                  <a:pt x="1254318" y="657732"/>
                </a:lnTo>
                <a:lnTo>
                  <a:pt x="0" y="657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4504" y="271542"/>
            <a:ext cx="556299" cy="1107063"/>
          </a:xfrm>
          <a:custGeom>
            <a:avLst/>
            <a:gdLst/>
            <a:ahLst/>
            <a:cxnLst/>
            <a:rect r="r" b="b" t="t" l="l"/>
            <a:pathLst>
              <a:path h="1107063" w="556299">
                <a:moveTo>
                  <a:pt x="0" y="0"/>
                </a:moveTo>
                <a:lnTo>
                  <a:pt x="556299" y="0"/>
                </a:lnTo>
                <a:lnTo>
                  <a:pt x="556299" y="1107063"/>
                </a:lnTo>
                <a:lnTo>
                  <a:pt x="0" y="1107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4267" y="1755369"/>
            <a:ext cx="3059811" cy="4723823"/>
            <a:chOff x="0" y="0"/>
            <a:chExt cx="4079749" cy="62984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911188" y="0"/>
              <a:ext cx="2001468" cy="967887"/>
              <a:chOff x="0" y="0"/>
              <a:chExt cx="593028" cy="28678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93028" cy="286781"/>
              </a:xfrm>
              <a:custGeom>
                <a:avLst/>
                <a:gdLst/>
                <a:ahLst/>
                <a:cxnLst/>
                <a:rect r="r" b="b" t="t" l="l"/>
                <a:pathLst>
                  <a:path h="286781" w="593028">
                    <a:moveTo>
                      <a:pt x="0" y="0"/>
                    </a:moveTo>
                    <a:lnTo>
                      <a:pt x="593028" y="0"/>
                    </a:lnTo>
                    <a:lnTo>
                      <a:pt x="593028" y="286781"/>
                    </a:lnTo>
                    <a:lnTo>
                      <a:pt x="0" y="286781"/>
                    </a:lnTo>
                    <a:close/>
                  </a:path>
                </a:pathLst>
              </a:custGeom>
              <a:solidFill>
                <a:srgbClr val="F29B2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593028" cy="315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Frontend</a:t>
                </a: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419162" y="1155556"/>
              <a:ext cx="3241426" cy="1920545"/>
            </a:xfrm>
            <a:custGeom>
              <a:avLst/>
              <a:gdLst/>
              <a:ahLst/>
              <a:cxnLst/>
              <a:rect r="r" b="b" t="t" l="l"/>
              <a:pathLst>
                <a:path h="1920545" w="3241426">
                  <a:moveTo>
                    <a:pt x="0" y="0"/>
                  </a:moveTo>
                  <a:lnTo>
                    <a:pt x="3241425" y="0"/>
                  </a:lnTo>
                  <a:lnTo>
                    <a:pt x="3241425" y="1920544"/>
                  </a:lnTo>
                  <a:lnTo>
                    <a:pt x="0" y="1920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842382" y="3416571"/>
              <a:ext cx="2001468" cy="967887"/>
              <a:chOff x="0" y="0"/>
              <a:chExt cx="593028" cy="28678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93028" cy="286781"/>
              </a:xfrm>
              <a:custGeom>
                <a:avLst/>
                <a:gdLst/>
                <a:ahLst/>
                <a:cxnLst/>
                <a:rect r="r" b="b" t="t" l="l"/>
                <a:pathLst>
                  <a:path h="286781" w="593028">
                    <a:moveTo>
                      <a:pt x="0" y="0"/>
                    </a:moveTo>
                    <a:lnTo>
                      <a:pt x="593028" y="0"/>
                    </a:lnTo>
                    <a:lnTo>
                      <a:pt x="593028" y="286781"/>
                    </a:lnTo>
                    <a:lnTo>
                      <a:pt x="0" y="286781"/>
                    </a:lnTo>
                    <a:close/>
                  </a:path>
                </a:pathLst>
              </a:custGeom>
              <a:solidFill>
                <a:srgbClr val="F29B2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593028" cy="315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Backend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553474" y="4579654"/>
              <a:ext cx="1526274" cy="1718777"/>
            </a:xfrm>
            <a:custGeom>
              <a:avLst/>
              <a:gdLst/>
              <a:ahLst/>
              <a:cxnLst/>
              <a:rect r="r" b="b" t="t" l="l"/>
              <a:pathLst>
                <a:path h="1718777" w="1526274">
                  <a:moveTo>
                    <a:pt x="0" y="0"/>
                  </a:moveTo>
                  <a:lnTo>
                    <a:pt x="1526275" y="0"/>
                  </a:lnTo>
                  <a:lnTo>
                    <a:pt x="1526275" y="1718777"/>
                  </a:lnTo>
                  <a:lnTo>
                    <a:pt x="0" y="1718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0000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4699931"/>
              <a:ext cx="2560758" cy="1478222"/>
            </a:xfrm>
            <a:custGeom>
              <a:avLst/>
              <a:gdLst/>
              <a:ahLst/>
              <a:cxnLst/>
              <a:rect r="r" b="b" t="t" l="l"/>
              <a:pathLst>
                <a:path h="1478222" w="2560758">
                  <a:moveTo>
                    <a:pt x="0" y="0"/>
                  </a:moveTo>
                  <a:lnTo>
                    <a:pt x="2560758" y="0"/>
                  </a:lnTo>
                  <a:lnTo>
                    <a:pt x="2560758" y="1478222"/>
                  </a:lnTo>
                  <a:lnTo>
                    <a:pt x="0" y="1478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603824" y="1795229"/>
            <a:ext cx="2679553" cy="4683963"/>
            <a:chOff x="0" y="0"/>
            <a:chExt cx="3572737" cy="624528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785635" y="0"/>
              <a:ext cx="2001468" cy="967887"/>
              <a:chOff x="0" y="0"/>
              <a:chExt cx="593028" cy="28678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93028" cy="286781"/>
              </a:xfrm>
              <a:custGeom>
                <a:avLst/>
                <a:gdLst/>
                <a:ahLst/>
                <a:cxnLst/>
                <a:rect r="r" b="b" t="t" l="l"/>
                <a:pathLst>
                  <a:path h="286781" w="593028">
                    <a:moveTo>
                      <a:pt x="0" y="0"/>
                    </a:moveTo>
                    <a:lnTo>
                      <a:pt x="593028" y="0"/>
                    </a:lnTo>
                    <a:lnTo>
                      <a:pt x="593028" y="286781"/>
                    </a:lnTo>
                    <a:lnTo>
                      <a:pt x="0" y="286781"/>
                    </a:lnTo>
                    <a:close/>
                  </a:path>
                </a:pathLst>
              </a:custGeom>
              <a:solidFill>
                <a:srgbClr val="F29B2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593028" cy="315356"/>
              </a:xfrm>
              <a:prstGeom prst="rect">
                <a:avLst/>
              </a:prstGeom>
            </p:spPr>
            <p:txBody>
              <a:bodyPr anchor="ctr" rtlCol="false" tIns="57067" lIns="57067" bIns="57067" rIns="57067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Cloud/Storage</a:t>
                </a: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192826" y="967887"/>
              <a:ext cx="1379912" cy="1379912"/>
            </a:xfrm>
            <a:custGeom>
              <a:avLst/>
              <a:gdLst/>
              <a:ahLst/>
              <a:cxnLst/>
              <a:rect r="r" b="b" t="t" l="l"/>
              <a:pathLst>
                <a:path h="1379912" w="1379912">
                  <a:moveTo>
                    <a:pt x="0" y="0"/>
                  </a:moveTo>
                  <a:lnTo>
                    <a:pt x="1379911" y="0"/>
                  </a:lnTo>
                  <a:lnTo>
                    <a:pt x="1379911" y="1379911"/>
                  </a:lnTo>
                  <a:lnTo>
                    <a:pt x="0" y="1379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380924"/>
              <a:ext cx="1991947" cy="800783"/>
            </a:xfrm>
            <a:custGeom>
              <a:avLst/>
              <a:gdLst/>
              <a:ahLst/>
              <a:cxnLst/>
              <a:rect r="r" b="b" t="t" l="l"/>
              <a:pathLst>
                <a:path h="800783" w="1991947">
                  <a:moveTo>
                    <a:pt x="0" y="0"/>
                  </a:moveTo>
                  <a:lnTo>
                    <a:pt x="1991947" y="0"/>
                  </a:lnTo>
                  <a:lnTo>
                    <a:pt x="1991947" y="800783"/>
                  </a:lnTo>
                  <a:lnTo>
                    <a:pt x="0" y="800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785635" y="3300298"/>
              <a:ext cx="2001468" cy="1250484"/>
              <a:chOff x="0" y="0"/>
              <a:chExt cx="593028" cy="37051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93028" cy="370514"/>
              </a:xfrm>
              <a:custGeom>
                <a:avLst/>
                <a:gdLst/>
                <a:ahLst/>
                <a:cxnLst/>
                <a:rect r="r" b="b" t="t" l="l"/>
                <a:pathLst>
                  <a:path h="370514" w="593028">
                    <a:moveTo>
                      <a:pt x="0" y="0"/>
                    </a:moveTo>
                    <a:lnTo>
                      <a:pt x="593028" y="0"/>
                    </a:lnTo>
                    <a:lnTo>
                      <a:pt x="593028" y="370514"/>
                    </a:lnTo>
                    <a:lnTo>
                      <a:pt x="0" y="370514"/>
                    </a:lnTo>
                    <a:close/>
                  </a:path>
                </a:pathLst>
              </a:custGeom>
              <a:solidFill>
                <a:srgbClr val="F29B2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593028" cy="399089"/>
              </a:xfrm>
              <a:prstGeom prst="rect">
                <a:avLst/>
              </a:prstGeom>
            </p:spPr>
            <p:txBody>
              <a:bodyPr anchor="ctr" rtlCol="false" tIns="57067" lIns="57067" bIns="57067" rIns="57067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Algorithm and pretrain Models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408684" y="4741282"/>
              <a:ext cx="2755368" cy="1504002"/>
              <a:chOff x="0" y="0"/>
              <a:chExt cx="816405" cy="44563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6405" cy="445630"/>
              </a:xfrm>
              <a:custGeom>
                <a:avLst/>
                <a:gdLst/>
                <a:ahLst/>
                <a:cxnLst/>
                <a:rect r="r" b="b" t="t" l="l"/>
                <a:pathLst>
                  <a:path h="445630" w="816405">
                    <a:moveTo>
                      <a:pt x="0" y="0"/>
                    </a:moveTo>
                    <a:lnTo>
                      <a:pt x="816405" y="0"/>
                    </a:lnTo>
                    <a:lnTo>
                      <a:pt x="816405" y="445630"/>
                    </a:lnTo>
                    <a:lnTo>
                      <a:pt x="0" y="4456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95250"/>
                <a:ext cx="816405" cy="540880"/>
              </a:xfrm>
              <a:prstGeom prst="rect">
                <a:avLst/>
              </a:prstGeom>
            </p:spPr>
            <p:txBody>
              <a:bodyPr anchor="ctr" rtlCol="false" tIns="57067" lIns="57067" bIns="57067" rIns="57067"/>
              <a:lstStyle/>
              <a:p>
                <a:pPr algn="l" marL="345442" indent="-172721" lvl="1">
                  <a:lnSpc>
                    <a:spcPts val="2992"/>
                  </a:lnSpc>
                  <a:buFont typeface="Arial"/>
                  <a:buChar char="•"/>
                </a:pPr>
                <a:r>
                  <a:rPr lang="en-US" sz="16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Random Forest </a:t>
                </a:r>
              </a:p>
              <a:p>
                <a:pPr algn="l" marL="345442" indent="-172721" lvl="1">
                  <a:lnSpc>
                    <a:spcPts val="2992"/>
                  </a:lnSpc>
                  <a:buFont typeface="Arial"/>
                  <a:buChar char="•"/>
                </a:pPr>
                <a:r>
                  <a:rPr lang="en-US" sz="16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ResNet50 </a:t>
                </a:r>
              </a:p>
              <a:p>
                <a:pPr algn="l" marL="345442" indent="-172721" lvl="1">
                  <a:lnSpc>
                    <a:spcPts val="2992"/>
                  </a:lnSpc>
                  <a:buFont typeface="Arial"/>
                  <a:buChar char="•"/>
                </a:pPr>
                <a:r>
                  <a:rPr lang="en-US" sz="16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MobileNetV2</a:t>
                </a: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8126157" y="1755369"/>
            <a:ext cx="2754190" cy="4635379"/>
            <a:chOff x="0" y="0"/>
            <a:chExt cx="3672253" cy="618050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685424" y="2973340"/>
              <a:ext cx="2001468" cy="967887"/>
              <a:chOff x="0" y="0"/>
              <a:chExt cx="593028" cy="28678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93028" cy="286781"/>
              </a:xfrm>
              <a:custGeom>
                <a:avLst/>
                <a:gdLst/>
                <a:ahLst/>
                <a:cxnLst/>
                <a:rect r="r" b="b" t="t" l="l"/>
                <a:pathLst>
                  <a:path h="286781" w="593028">
                    <a:moveTo>
                      <a:pt x="0" y="0"/>
                    </a:moveTo>
                    <a:lnTo>
                      <a:pt x="593028" y="0"/>
                    </a:lnTo>
                    <a:lnTo>
                      <a:pt x="593028" y="286781"/>
                    </a:lnTo>
                    <a:lnTo>
                      <a:pt x="0" y="286781"/>
                    </a:lnTo>
                    <a:close/>
                  </a:path>
                </a:pathLst>
              </a:custGeom>
              <a:solidFill>
                <a:srgbClr val="F29B26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593028" cy="315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Notifications</a:t>
                </a: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5200" y="4643441"/>
              <a:ext cx="2063708" cy="1537065"/>
            </a:xfrm>
            <a:custGeom>
              <a:avLst/>
              <a:gdLst/>
              <a:ahLst/>
              <a:cxnLst/>
              <a:rect r="r" b="b" t="t" l="l"/>
              <a:pathLst>
                <a:path h="1537065" w="2063708">
                  <a:moveTo>
                    <a:pt x="0" y="0"/>
                  </a:moveTo>
                  <a:lnTo>
                    <a:pt x="2063708" y="0"/>
                  </a:lnTo>
                  <a:lnTo>
                    <a:pt x="2063708" y="1537065"/>
                  </a:lnTo>
                  <a:lnTo>
                    <a:pt x="0" y="153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3487618"/>
              <a:ext cx="1947838" cy="1947838"/>
            </a:xfrm>
            <a:custGeom>
              <a:avLst/>
              <a:gdLst/>
              <a:ahLst/>
              <a:cxnLst/>
              <a:rect r="r" b="b" t="t" l="l"/>
              <a:pathLst>
                <a:path h="1947838" w="1947838">
                  <a:moveTo>
                    <a:pt x="0" y="0"/>
                  </a:moveTo>
                  <a:lnTo>
                    <a:pt x="1947838" y="0"/>
                  </a:lnTo>
                  <a:lnTo>
                    <a:pt x="1947838" y="1947838"/>
                  </a:lnTo>
                  <a:lnTo>
                    <a:pt x="0" y="1947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grpSp>
          <p:nvGrpSpPr>
            <p:cNvPr name="Group 33" id="33"/>
            <p:cNvGrpSpPr/>
            <p:nvPr/>
          </p:nvGrpSpPr>
          <p:grpSpPr>
            <a:xfrm rot="0">
              <a:off x="2068908" y="4004726"/>
              <a:ext cx="1603344" cy="967887"/>
              <a:chOff x="0" y="0"/>
              <a:chExt cx="475065" cy="28678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475065" cy="286781"/>
              </a:xfrm>
              <a:custGeom>
                <a:avLst/>
                <a:gdLst/>
                <a:ahLst/>
                <a:cxnLst/>
                <a:rect r="r" b="b" t="t" l="l"/>
                <a:pathLst>
                  <a:path h="286781" w="475065">
                    <a:moveTo>
                      <a:pt x="0" y="0"/>
                    </a:moveTo>
                    <a:lnTo>
                      <a:pt x="475065" y="0"/>
                    </a:lnTo>
                    <a:lnTo>
                      <a:pt x="475065" y="286781"/>
                    </a:lnTo>
                    <a:lnTo>
                      <a:pt x="0" y="2867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28575"/>
                <a:ext cx="475065" cy="315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380"/>
                  </a:lnSpc>
                </a:pPr>
                <a:r>
                  <a:rPr lang="en-US" sz="17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(SMS)</a:t>
                </a: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885219" y="5037839"/>
              <a:ext cx="1603344" cy="967887"/>
              <a:chOff x="0" y="0"/>
              <a:chExt cx="475065" cy="28678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75065" cy="286781"/>
              </a:xfrm>
              <a:custGeom>
                <a:avLst/>
                <a:gdLst/>
                <a:ahLst/>
                <a:cxnLst/>
                <a:rect r="r" b="b" t="t" l="l"/>
                <a:pathLst>
                  <a:path h="286781" w="475065">
                    <a:moveTo>
                      <a:pt x="0" y="0"/>
                    </a:moveTo>
                    <a:lnTo>
                      <a:pt x="475065" y="0"/>
                    </a:lnTo>
                    <a:lnTo>
                      <a:pt x="475065" y="286781"/>
                    </a:lnTo>
                    <a:lnTo>
                      <a:pt x="0" y="2867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475065" cy="315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380"/>
                  </a:lnSpc>
                </a:pPr>
                <a:r>
                  <a:rPr lang="en-US" sz="17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(Emails)</a:t>
                </a: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757143" y="0"/>
              <a:ext cx="2001468" cy="967887"/>
              <a:chOff x="0" y="0"/>
              <a:chExt cx="593028" cy="28678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593028" cy="286781"/>
              </a:xfrm>
              <a:custGeom>
                <a:avLst/>
                <a:gdLst/>
                <a:ahLst/>
                <a:cxnLst/>
                <a:rect r="r" b="b" t="t" l="l"/>
                <a:pathLst>
                  <a:path h="286781" w="593028">
                    <a:moveTo>
                      <a:pt x="0" y="0"/>
                    </a:moveTo>
                    <a:lnTo>
                      <a:pt x="593028" y="0"/>
                    </a:lnTo>
                    <a:lnTo>
                      <a:pt x="593028" y="286781"/>
                    </a:lnTo>
                    <a:lnTo>
                      <a:pt x="0" y="286781"/>
                    </a:lnTo>
                    <a:close/>
                  </a:path>
                </a:pathLst>
              </a:custGeom>
              <a:solidFill>
                <a:srgbClr val="F29B26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593028" cy="315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Database</a:t>
                </a: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443102" y="771072"/>
              <a:ext cx="2629548" cy="1643468"/>
            </a:xfrm>
            <a:custGeom>
              <a:avLst/>
              <a:gdLst/>
              <a:ahLst/>
              <a:cxnLst/>
              <a:rect r="r" b="b" t="t" l="l"/>
              <a:pathLst>
                <a:path h="1643468" w="2629548">
                  <a:moveTo>
                    <a:pt x="0" y="0"/>
                  </a:moveTo>
                  <a:lnTo>
                    <a:pt x="2629549" y="0"/>
                  </a:lnTo>
                  <a:lnTo>
                    <a:pt x="2629549" y="1643468"/>
                  </a:lnTo>
                  <a:lnTo>
                    <a:pt x="0" y="16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3585253" y="128667"/>
            <a:ext cx="5030655" cy="93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TECH STACKS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969005" y="675480"/>
            <a:ext cx="499080" cy="39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87200" cy="6858000"/>
          </a:xfrm>
          <a:custGeom>
            <a:avLst/>
            <a:gdLst/>
            <a:ahLst/>
            <a:cxnLst/>
            <a:rect r="r" b="b" t="t" l="l"/>
            <a:pathLst>
              <a:path h="6858000" w="11887200">
                <a:moveTo>
                  <a:pt x="0" y="0"/>
                </a:moveTo>
                <a:lnTo>
                  <a:pt x="11887200" y="0"/>
                </a:lnTo>
                <a:lnTo>
                  <a:pt x="11887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50" r="0" b="-78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4659" y="999953"/>
            <a:ext cx="3630250" cy="5275867"/>
            <a:chOff x="0" y="0"/>
            <a:chExt cx="1470946" cy="21377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0946" cy="2137736"/>
            </a:xfrm>
            <a:custGeom>
              <a:avLst/>
              <a:gdLst/>
              <a:ahLst/>
              <a:cxnLst/>
              <a:rect r="r" b="b" t="t" l="l"/>
              <a:pathLst>
                <a:path h="2137736" w="1470946">
                  <a:moveTo>
                    <a:pt x="38387" y="0"/>
                  </a:moveTo>
                  <a:lnTo>
                    <a:pt x="1432559" y="0"/>
                  </a:lnTo>
                  <a:cubicBezTo>
                    <a:pt x="1453760" y="0"/>
                    <a:pt x="1470946" y="17186"/>
                    <a:pt x="1470946" y="38387"/>
                  </a:cubicBezTo>
                  <a:lnTo>
                    <a:pt x="1470946" y="2099349"/>
                  </a:lnTo>
                  <a:cubicBezTo>
                    <a:pt x="1470946" y="2120550"/>
                    <a:pt x="1453760" y="2137736"/>
                    <a:pt x="1432559" y="2137736"/>
                  </a:cubicBezTo>
                  <a:lnTo>
                    <a:pt x="38387" y="2137736"/>
                  </a:lnTo>
                  <a:cubicBezTo>
                    <a:pt x="17186" y="2137736"/>
                    <a:pt x="0" y="2120550"/>
                    <a:pt x="0" y="2099349"/>
                  </a:cubicBezTo>
                  <a:lnTo>
                    <a:pt x="0" y="38387"/>
                  </a:lnTo>
                  <a:cubicBezTo>
                    <a:pt x="0" y="17186"/>
                    <a:pt x="17186" y="0"/>
                    <a:pt x="38387" y="0"/>
                  </a:cubicBezTo>
                  <a:close/>
                </a:path>
              </a:pathLst>
            </a:custGeom>
            <a:solidFill>
              <a:srgbClr val="487307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470946" cy="2156786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31423" y="1071032"/>
            <a:ext cx="3624355" cy="5204787"/>
            <a:chOff x="0" y="0"/>
            <a:chExt cx="1468558" cy="21089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8558" cy="2108936"/>
            </a:xfrm>
            <a:custGeom>
              <a:avLst/>
              <a:gdLst/>
              <a:ahLst/>
              <a:cxnLst/>
              <a:rect r="r" b="b" t="t" l="l"/>
              <a:pathLst>
                <a:path h="2108936" w="1468558">
                  <a:moveTo>
                    <a:pt x="38449" y="0"/>
                  </a:moveTo>
                  <a:lnTo>
                    <a:pt x="1430108" y="0"/>
                  </a:lnTo>
                  <a:cubicBezTo>
                    <a:pt x="1440306" y="0"/>
                    <a:pt x="1450086" y="4051"/>
                    <a:pt x="1457296" y="11262"/>
                  </a:cubicBezTo>
                  <a:cubicBezTo>
                    <a:pt x="1464507" y="18472"/>
                    <a:pt x="1468558" y="28252"/>
                    <a:pt x="1468558" y="38449"/>
                  </a:cubicBezTo>
                  <a:lnTo>
                    <a:pt x="1468558" y="2070486"/>
                  </a:lnTo>
                  <a:cubicBezTo>
                    <a:pt x="1468558" y="2091721"/>
                    <a:pt x="1451343" y="2108936"/>
                    <a:pt x="1430108" y="2108936"/>
                  </a:cubicBezTo>
                  <a:lnTo>
                    <a:pt x="38449" y="2108936"/>
                  </a:lnTo>
                  <a:cubicBezTo>
                    <a:pt x="28252" y="2108936"/>
                    <a:pt x="18472" y="2104885"/>
                    <a:pt x="11262" y="2097674"/>
                  </a:cubicBezTo>
                  <a:cubicBezTo>
                    <a:pt x="4051" y="2090463"/>
                    <a:pt x="0" y="2080684"/>
                    <a:pt x="0" y="2070486"/>
                  </a:cubicBezTo>
                  <a:lnTo>
                    <a:pt x="0" y="38449"/>
                  </a:lnTo>
                  <a:cubicBezTo>
                    <a:pt x="0" y="28252"/>
                    <a:pt x="4051" y="18472"/>
                    <a:pt x="11262" y="11262"/>
                  </a:cubicBezTo>
                  <a:cubicBezTo>
                    <a:pt x="18472" y="4051"/>
                    <a:pt x="28252" y="0"/>
                    <a:pt x="38449" y="0"/>
                  </a:cubicBezTo>
                  <a:close/>
                </a:path>
              </a:pathLst>
            </a:custGeom>
            <a:solidFill>
              <a:srgbClr val="133D31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468558" cy="2127986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23806" y="1071032"/>
            <a:ext cx="3544279" cy="5204787"/>
            <a:chOff x="0" y="0"/>
            <a:chExt cx="1436112" cy="21089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6112" cy="2108936"/>
            </a:xfrm>
            <a:custGeom>
              <a:avLst/>
              <a:gdLst/>
              <a:ahLst/>
              <a:cxnLst/>
              <a:rect r="r" b="b" t="t" l="l"/>
              <a:pathLst>
                <a:path h="2108936" w="1436112">
                  <a:moveTo>
                    <a:pt x="39318" y="0"/>
                  </a:moveTo>
                  <a:lnTo>
                    <a:pt x="1396794" y="0"/>
                  </a:lnTo>
                  <a:cubicBezTo>
                    <a:pt x="1407222" y="0"/>
                    <a:pt x="1417222" y="4142"/>
                    <a:pt x="1424596" y="11516"/>
                  </a:cubicBezTo>
                  <a:cubicBezTo>
                    <a:pt x="1431970" y="18890"/>
                    <a:pt x="1436112" y="28890"/>
                    <a:pt x="1436112" y="39318"/>
                  </a:cubicBezTo>
                  <a:lnTo>
                    <a:pt x="1436112" y="2069617"/>
                  </a:lnTo>
                  <a:cubicBezTo>
                    <a:pt x="1436112" y="2080045"/>
                    <a:pt x="1431970" y="2090046"/>
                    <a:pt x="1424596" y="2097420"/>
                  </a:cubicBezTo>
                  <a:cubicBezTo>
                    <a:pt x="1417222" y="2104793"/>
                    <a:pt x="1407222" y="2108936"/>
                    <a:pt x="1396794" y="2108936"/>
                  </a:cubicBezTo>
                  <a:lnTo>
                    <a:pt x="39318" y="2108936"/>
                  </a:lnTo>
                  <a:cubicBezTo>
                    <a:pt x="28890" y="2108936"/>
                    <a:pt x="18890" y="2104793"/>
                    <a:pt x="11516" y="2097420"/>
                  </a:cubicBezTo>
                  <a:cubicBezTo>
                    <a:pt x="4142" y="2090046"/>
                    <a:pt x="0" y="2080045"/>
                    <a:pt x="0" y="2069617"/>
                  </a:cubicBezTo>
                  <a:lnTo>
                    <a:pt x="0" y="39318"/>
                  </a:lnTo>
                  <a:cubicBezTo>
                    <a:pt x="0" y="28890"/>
                    <a:pt x="4142" y="18890"/>
                    <a:pt x="11516" y="11516"/>
                  </a:cubicBezTo>
                  <a:cubicBezTo>
                    <a:pt x="18890" y="4142"/>
                    <a:pt x="28890" y="0"/>
                    <a:pt x="39318" y="0"/>
                  </a:cubicBezTo>
                  <a:close/>
                </a:path>
              </a:pathLst>
            </a:custGeom>
            <a:solidFill>
              <a:srgbClr val="487307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436112" cy="2127986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01526" y="-6471882"/>
            <a:ext cx="5996270" cy="7738534"/>
            <a:chOff x="0" y="0"/>
            <a:chExt cx="2429638" cy="31355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29638" cy="3135588"/>
            </a:xfrm>
            <a:custGeom>
              <a:avLst/>
              <a:gdLst/>
              <a:ahLst/>
              <a:cxnLst/>
              <a:rect r="r" b="b" t="t" l="l"/>
              <a:pathLst>
                <a:path h="3135588" w="2429638">
                  <a:moveTo>
                    <a:pt x="40025" y="0"/>
                  </a:moveTo>
                  <a:lnTo>
                    <a:pt x="2389613" y="0"/>
                  </a:lnTo>
                  <a:cubicBezTo>
                    <a:pt x="2411718" y="0"/>
                    <a:pt x="2429638" y="17920"/>
                    <a:pt x="2429638" y="40025"/>
                  </a:cubicBezTo>
                  <a:lnTo>
                    <a:pt x="2429638" y="3095564"/>
                  </a:lnTo>
                  <a:cubicBezTo>
                    <a:pt x="2429638" y="3106179"/>
                    <a:pt x="2425421" y="3116359"/>
                    <a:pt x="2417915" y="3123866"/>
                  </a:cubicBezTo>
                  <a:cubicBezTo>
                    <a:pt x="2410409" y="3131372"/>
                    <a:pt x="2400228" y="3135588"/>
                    <a:pt x="2389613" y="3135588"/>
                  </a:cubicBezTo>
                  <a:lnTo>
                    <a:pt x="40025" y="3135588"/>
                  </a:lnTo>
                  <a:cubicBezTo>
                    <a:pt x="17920" y="3135588"/>
                    <a:pt x="0" y="3117669"/>
                    <a:pt x="0" y="3095564"/>
                  </a:cubicBezTo>
                  <a:lnTo>
                    <a:pt x="0" y="40025"/>
                  </a:lnTo>
                  <a:cubicBezTo>
                    <a:pt x="0" y="17920"/>
                    <a:pt x="17920" y="0"/>
                    <a:pt x="40025" y="0"/>
                  </a:cubicBezTo>
                  <a:close/>
                </a:path>
              </a:pathLst>
            </a:custGeom>
            <a:solidFill>
              <a:srgbClr val="E1841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429638" cy="315463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13818" y="5655634"/>
            <a:ext cx="1106401" cy="897742"/>
            <a:chOff x="0" y="0"/>
            <a:chExt cx="448304" cy="3637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8304" cy="363758"/>
            </a:xfrm>
            <a:custGeom>
              <a:avLst/>
              <a:gdLst/>
              <a:ahLst/>
              <a:cxnLst/>
              <a:rect r="r" b="b" t="t" l="l"/>
              <a:pathLst>
                <a:path h="363758" w="448304">
                  <a:moveTo>
                    <a:pt x="104961" y="0"/>
                  </a:moveTo>
                  <a:lnTo>
                    <a:pt x="343343" y="0"/>
                  </a:lnTo>
                  <a:cubicBezTo>
                    <a:pt x="401312" y="0"/>
                    <a:pt x="448304" y="46993"/>
                    <a:pt x="448304" y="104961"/>
                  </a:cubicBezTo>
                  <a:lnTo>
                    <a:pt x="448304" y="258797"/>
                  </a:lnTo>
                  <a:cubicBezTo>
                    <a:pt x="448304" y="316765"/>
                    <a:pt x="401312" y="363758"/>
                    <a:pt x="343343" y="363758"/>
                  </a:cubicBezTo>
                  <a:lnTo>
                    <a:pt x="104961" y="363758"/>
                  </a:lnTo>
                  <a:cubicBezTo>
                    <a:pt x="46993" y="363758"/>
                    <a:pt x="0" y="316765"/>
                    <a:pt x="0" y="258797"/>
                  </a:cubicBezTo>
                  <a:lnTo>
                    <a:pt x="0" y="104961"/>
                  </a:lnTo>
                  <a:cubicBezTo>
                    <a:pt x="0" y="46993"/>
                    <a:pt x="46993" y="0"/>
                    <a:pt x="104961" y="0"/>
                  </a:cubicBezTo>
                  <a:close/>
                </a:path>
              </a:pathLst>
            </a:custGeom>
            <a:solidFill>
              <a:srgbClr val="F7F7F0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48304" cy="382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026809" y="5606104"/>
            <a:ext cx="1106401" cy="897742"/>
            <a:chOff x="0" y="0"/>
            <a:chExt cx="448304" cy="3637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8304" cy="363758"/>
            </a:xfrm>
            <a:custGeom>
              <a:avLst/>
              <a:gdLst/>
              <a:ahLst/>
              <a:cxnLst/>
              <a:rect r="r" b="b" t="t" l="l"/>
              <a:pathLst>
                <a:path h="363758" w="448304">
                  <a:moveTo>
                    <a:pt x="104961" y="0"/>
                  </a:moveTo>
                  <a:lnTo>
                    <a:pt x="343343" y="0"/>
                  </a:lnTo>
                  <a:cubicBezTo>
                    <a:pt x="401312" y="0"/>
                    <a:pt x="448304" y="46993"/>
                    <a:pt x="448304" y="104961"/>
                  </a:cubicBezTo>
                  <a:lnTo>
                    <a:pt x="448304" y="258797"/>
                  </a:lnTo>
                  <a:cubicBezTo>
                    <a:pt x="448304" y="316765"/>
                    <a:pt x="401312" y="363758"/>
                    <a:pt x="343343" y="363758"/>
                  </a:cubicBezTo>
                  <a:lnTo>
                    <a:pt x="104961" y="363758"/>
                  </a:lnTo>
                  <a:cubicBezTo>
                    <a:pt x="46993" y="363758"/>
                    <a:pt x="0" y="316765"/>
                    <a:pt x="0" y="258797"/>
                  </a:cubicBezTo>
                  <a:lnTo>
                    <a:pt x="0" y="104961"/>
                  </a:lnTo>
                  <a:cubicBezTo>
                    <a:pt x="0" y="46993"/>
                    <a:pt x="46993" y="0"/>
                    <a:pt x="104961" y="0"/>
                  </a:cubicBezTo>
                  <a:close/>
                </a:path>
              </a:pathLst>
            </a:custGeom>
            <a:solidFill>
              <a:srgbClr val="F7F7F0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48304" cy="382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541169" y="5606104"/>
            <a:ext cx="1106401" cy="897742"/>
            <a:chOff x="0" y="0"/>
            <a:chExt cx="448304" cy="3637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48304" cy="363758"/>
            </a:xfrm>
            <a:custGeom>
              <a:avLst/>
              <a:gdLst/>
              <a:ahLst/>
              <a:cxnLst/>
              <a:rect r="r" b="b" t="t" l="l"/>
              <a:pathLst>
                <a:path h="363758" w="448304">
                  <a:moveTo>
                    <a:pt x="104961" y="0"/>
                  </a:moveTo>
                  <a:lnTo>
                    <a:pt x="343343" y="0"/>
                  </a:lnTo>
                  <a:cubicBezTo>
                    <a:pt x="401312" y="0"/>
                    <a:pt x="448304" y="46993"/>
                    <a:pt x="448304" y="104961"/>
                  </a:cubicBezTo>
                  <a:lnTo>
                    <a:pt x="448304" y="258797"/>
                  </a:lnTo>
                  <a:cubicBezTo>
                    <a:pt x="448304" y="316765"/>
                    <a:pt x="401312" y="363758"/>
                    <a:pt x="343343" y="363758"/>
                  </a:cubicBezTo>
                  <a:lnTo>
                    <a:pt x="104961" y="363758"/>
                  </a:lnTo>
                  <a:cubicBezTo>
                    <a:pt x="46993" y="363758"/>
                    <a:pt x="0" y="316765"/>
                    <a:pt x="0" y="258797"/>
                  </a:cubicBezTo>
                  <a:lnTo>
                    <a:pt x="0" y="104961"/>
                  </a:lnTo>
                  <a:cubicBezTo>
                    <a:pt x="0" y="46993"/>
                    <a:pt x="46993" y="0"/>
                    <a:pt x="104961" y="0"/>
                  </a:cubicBezTo>
                  <a:close/>
                </a:path>
              </a:pathLst>
            </a:custGeom>
            <a:solidFill>
              <a:srgbClr val="F7F7F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48304" cy="382808"/>
            </a:xfrm>
            <a:prstGeom prst="rect">
              <a:avLst/>
            </a:prstGeom>
          </p:spPr>
          <p:txBody>
            <a:bodyPr anchor="ctr" rtlCol="false" tIns="33020" lIns="33020" bIns="33020" rIns="33020"/>
            <a:lstStyle/>
            <a:p>
              <a:pPr algn="ctr">
                <a:lnSpc>
                  <a:spcPts val="1728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434659" y="5655634"/>
            <a:ext cx="869249" cy="872883"/>
          </a:xfrm>
          <a:custGeom>
            <a:avLst/>
            <a:gdLst/>
            <a:ahLst/>
            <a:cxnLst/>
            <a:rect r="r" b="b" t="t" l="l"/>
            <a:pathLst>
              <a:path h="872883" w="869249">
                <a:moveTo>
                  <a:pt x="0" y="0"/>
                </a:moveTo>
                <a:lnTo>
                  <a:pt x="869249" y="0"/>
                </a:lnTo>
                <a:lnTo>
                  <a:pt x="869249" y="872883"/>
                </a:lnTo>
                <a:lnTo>
                  <a:pt x="0" y="872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168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131423" y="1523144"/>
            <a:ext cx="362435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4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Pl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ant L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e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af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Disease D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at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as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et</a:t>
            </a:r>
          </a:p>
          <a:p>
            <a:pPr algn="ctr" marL="0" indent="0" lvl="0">
              <a:lnSpc>
                <a:spcPts val="2324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064909" y="2279275"/>
            <a:ext cx="3624355" cy="332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1727"/>
              </a:lnSpc>
              <a:spcBef>
                <a:spcPct val="0"/>
              </a:spcBef>
              <a:buAutoNum type="arabicPeriod" startAt="1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Sourc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Publi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datasets 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clu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ing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Kaggle, and academic reposi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tor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ies.</a:t>
            </a:r>
          </a:p>
          <a:p>
            <a:pPr algn="l" marL="345439" indent="-172720" lvl="1">
              <a:lnSpc>
                <a:spcPts val="1727"/>
              </a:lnSpc>
              <a:spcBef>
                <a:spcPct val="0"/>
              </a:spcBef>
              <a:buAutoNum type="arabicPeriod" startAt="1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Ori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inal Data: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Different Datasets according to plants.</a:t>
            </a:r>
          </a:p>
          <a:p>
            <a:pPr algn="l" marL="345439" indent="-172720" lvl="1">
              <a:lnSpc>
                <a:spcPts val="1727"/>
              </a:lnSpc>
              <a:spcBef>
                <a:spcPct val="0"/>
              </a:spcBef>
              <a:buAutoNum type="arabicPeriod" startAt="1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Da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set: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56 classes of various crops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Various d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sease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l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f 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mag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es for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io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us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crops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., App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e, C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tton, Tom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to,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Rice)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esi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zed image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 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256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x256 px f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pe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ce.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Appl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imag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prep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roce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ssing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(n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ali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za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ion,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emov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al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train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, 10% v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al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idati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, 10% 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4197628" y="5688240"/>
            <a:ext cx="764761" cy="769571"/>
          </a:xfrm>
          <a:custGeom>
            <a:avLst/>
            <a:gdLst/>
            <a:ahLst/>
            <a:cxnLst/>
            <a:rect r="r" b="b" t="t" l="l"/>
            <a:pathLst>
              <a:path h="769571" w="764761">
                <a:moveTo>
                  <a:pt x="0" y="0"/>
                </a:moveTo>
                <a:lnTo>
                  <a:pt x="764762" y="0"/>
                </a:lnTo>
                <a:lnTo>
                  <a:pt x="764762" y="769571"/>
                </a:lnTo>
                <a:lnTo>
                  <a:pt x="0" y="76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708313" y="5659825"/>
            <a:ext cx="750107" cy="797986"/>
          </a:xfrm>
          <a:custGeom>
            <a:avLst/>
            <a:gdLst/>
            <a:ahLst/>
            <a:cxnLst/>
            <a:rect r="r" b="b" t="t" l="l"/>
            <a:pathLst>
              <a:path h="797986" w="750107">
                <a:moveTo>
                  <a:pt x="0" y="0"/>
                </a:moveTo>
                <a:lnTo>
                  <a:pt x="750108" y="0"/>
                </a:lnTo>
                <a:lnTo>
                  <a:pt x="750108" y="797986"/>
                </a:lnTo>
                <a:lnTo>
                  <a:pt x="0" y="797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403185" y="344605"/>
            <a:ext cx="5513972" cy="65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6"/>
              </a:lnSpc>
            </a:pPr>
            <a:r>
              <a:rPr lang="en-US" b="true" sz="5189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METHODOLOGY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69005" y="675480"/>
            <a:ext cx="499080" cy="39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5209" y="1523144"/>
            <a:ext cx="322476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b="true" sz="2499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Crop &amp; Fertilizer Dataset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4327" y="2279275"/>
            <a:ext cx="3438970" cy="332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Source: Open-source data portals like kaggle.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Original Data: 5073 records specific to Maharashtra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Attributes: Nitrogen, Phosphorus, Potassium, pH, Rainfall, Temperature, Humidity, Crop Name, Fertilizer.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Modified Dataset: </a:t>
            </a:r>
          </a:p>
          <a:p>
            <a:pPr algn="l" marL="345439" indent="-172720" lvl="1">
              <a:lnSpc>
                <a:spcPts val="1727"/>
              </a:lnSpc>
              <a:buAutoNum type="arabicPeriod" startAt="1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Removed missing/irrelevant entries. </a:t>
            </a:r>
          </a:p>
          <a:p>
            <a:pPr algn="l" marL="345439" indent="-172720" lvl="1">
              <a:lnSpc>
                <a:spcPts val="1727"/>
              </a:lnSpc>
              <a:buAutoNum type="arabicPeriod" startAt="1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Normalized numerical features (e.g., NPK, pH). </a:t>
            </a:r>
          </a:p>
          <a:p>
            <a:pPr algn="l" marL="345439" indent="-172720" lvl="1">
              <a:lnSpc>
                <a:spcPts val="1727"/>
              </a:lnSpc>
              <a:buAutoNum type="arabicPeriod" startAt="1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Label encoding, split into training (80%) and testing (20%) datasets.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927227" y="1523144"/>
            <a:ext cx="354085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4"/>
              </a:lnSpc>
              <a:spcBef>
                <a:spcPct val="0"/>
              </a:spcBef>
            </a:pPr>
            <a:r>
              <a:rPr lang="en-US" b="true" sz="2499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Pest Dete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c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ti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o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n Datas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e</a:t>
            </a:r>
            <a:r>
              <a:rPr lang="en-US" b="true" sz="2499" strike="noStrike" u="none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53255" y="2247970"/>
            <a:ext cx="3624355" cy="332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1727"/>
              </a:lnSpc>
              <a:spcBef>
                <a:spcPct val="0"/>
              </a:spcBef>
              <a:buAutoNum type="arabicPeriod" startAt="1"/>
            </a:pPr>
            <a:r>
              <a:rPr lang="en-US" sz="1599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Sourc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IP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102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ataset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– 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la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e-sca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nc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st datas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 marL="345439" indent="-172720" lvl="1">
              <a:lnSpc>
                <a:spcPts val="1727"/>
              </a:lnSpc>
              <a:spcBef>
                <a:spcPct val="0"/>
              </a:spcBef>
              <a:buAutoNum type="arabicPeriod" startAt="1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Ori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inal Data: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75k images.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102 pest species including aphids, beetles, caterpillars, whiteflies, etc.</a:t>
            </a:r>
          </a:p>
          <a:p>
            <a:pPr algn="l" marL="345439" indent="-172720" lvl="1">
              <a:lnSpc>
                <a:spcPts val="1727"/>
              </a:lnSpc>
              <a:spcBef>
                <a:spcPct val="0"/>
              </a:spcBef>
              <a:buAutoNum type="arabicPeriod" startAt="1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Da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set: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Selected 1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5 most relevant pests for Indian crops.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Res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iz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ed images to 256x256 p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for pe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rf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mance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Ba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anc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ed dataset using image augmentati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n (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otation, zoo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m,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lip).</a:t>
            </a:r>
          </a:p>
          <a:p>
            <a:pPr algn="l" marL="345439" indent="-172720" lvl="1">
              <a:lnSpc>
                <a:spcPts val="1727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 train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, 10% v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al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idati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, 10% 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99" strike="noStrike" u="none">
                <a:solidFill>
                  <a:srgbClr val="FFFA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DAGkJBCa7h4</dc:identifier>
  <dcterms:modified xsi:type="dcterms:W3CDTF">2011-08-01T06:04:30Z</dcterms:modified>
  <cp:revision>1</cp:revision>
  <dc:title>Project Review- 3.pptx</dc:title>
</cp:coreProperties>
</file>